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10" r:id="rId2"/>
    <p:sldId id="311" r:id="rId3"/>
    <p:sldId id="256" r:id="rId4"/>
    <p:sldId id="312" r:id="rId5"/>
    <p:sldId id="292" r:id="rId6"/>
    <p:sldId id="267" r:id="rId7"/>
    <p:sldId id="262" r:id="rId8"/>
    <p:sldId id="313" r:id="rId9"/>
    <p:sldId id="269" r:id="rId10"/>
    <p:sldId id="293" r:id="rId11"/>
    <p:sldId id="273" r:id="rId12"/>
    <p:sldId id="298" r:id="rId13"/>
    <p:sldId id="294" r:id="rId14"/>
    <p:sldId id="295" r:id="rId15"/>
    <p:sldId id="297" r:id="rId16"/>
    <p:sldId id="260" r:id="rId17"/>
    <p:sldId id="282" r:id="rId18"/>
    <p:sldId id="314" r:id="rId19"/>
    <p:sldId id="299" r:id="rId20"/>
    <p:sldId id="303" r:id="rId21"/>
    <p:sldId id="308" r:id="rId22"/>
    <p:sldId id="315" r:id="rId23"/>
    <p:sldId id="290" r:id="rId24"/>
    <p:sldId id="291" r:id="rId25"/>
    <p:sldId id="304" r:id="rId26"/>
    <p:sldId id="30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4"/>
    <a:srgbClr val="874D3D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>
        <p:scale>
          <a:sx n="70" d="100"/>
          <a:sy n="70" d="100"/>
        </p:scale>
        <p:origin x="-139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181B2-4691-4609-8827-090138955944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DA73-F241-4347-895B-D042040DE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DA73-F241-4347-895B-D042040DEA7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A0B6-7C69-4142-BD66-E45B149D41CC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BB82B-ECC7-4B7F-BA47-0C376D6F9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A0B6-7C69-4142-BD66-E45B149D41CC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B82B-ECC7-4B7F-BA47-0C376D6F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A0B6-7C69-4142-BD66-E45B149D41CC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B82B-ECC7-4B7F-BA47-0C376D6F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04A0B6-7C69-4142-BD66-E45B149D41CC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56BB82B-ECC7-4B7F-BA47-0C376D6F9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A0B6-7C69-4142-BD66-E45B149D41CC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B82B-ECC7-4B7F-BA47-0C376D6F9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A0B6-7C69-4142-BD66-E45B149D41CC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B82B-ECC7-4B7F-BA47-0C376D6F9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B82B-ECC7-4B7F-BA47-0C376D6F9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A0B6-7C69-4142-BD66-E45B149D41CC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A0B6-7C69-4142-BD66-E45B149D41CC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B82B-ECC7-4B7F-BA47-0C376D6F9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A0B6-7C69-4142-BD66-E45B149D41CC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B82B-ECC7-4B7F-BA47-0C376D6F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04A0B6-7C69-4142-BD66-E45B149D41CC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6BB82B-ECC7-4B7F-BA47-0C376D6F9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A0B6-7C69-4142-BD66-E45B149D41CC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BB82B-ECC7-4B7F-BA47-0C376D6F9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04A0B6-7C69-4142-BD66-E45B149D41CC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56BB82B-ECC7-4B7F-BA47-0C376D6F9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6;&#1086;&#1082;&#1091;&#1084;&#1077;&#1085;&#1090;&#1099;%20&#1048;&#1088;&#1080;&#1085;&#1099;\&#1082;&#1091;&#1088;&#1089;&#1082;&#1072;&#1103;%20&#1076;&#1091;&#1075;&#1072;%20&#1089;&#1096;7\&#1055;&#1088;&#1077;&#1079;&#1077;&#1085;&#1090;&#1072;&#1094;&#1080;&#1103;\&#1042;&#1077;&#1083;&#1080;&#1082;&#1086;&#1077;%20&#1090;&#1072;&#1085;&#1082;&#1086;&#1074;&#1086;&#1077;%20&#1089;&#1088;&#1072;&#1078;&#1077;&#1085;&#1080;&#1077;%20&#1087;&#1086;&#1076;%20&#1055;&#1088;&#1086;&#1093;&#1086;&#1088;&#1086;&#1074;&#1082;&#1086;&#1081;.%20&#1050;&#1091;&#1088;&#1089;&#1082;&#1072;&#1103;%20&#1044;&#1091;&#1075;&#1072;.%20_%20Battle%20Of%20Kursk%20(1).wmv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6;&#1086;&#1082;&#1091;&#1084;&#1077;&#1085;&#1090;&#1099;%20&#1048;&#1088;&#1080;&#1085;&#1099;\&#1082;&#1091;&#1088;&#1089;&#1082;&#1072;&#1103;%20&#1076;&#1091;&#1075;&#1072;%20&#1089;&#1096;7\&#1055;&#1088;&#1077;&#1079;&#1077;&#1085;&#1090;&#1072;&#1094;&#1080;&#1103;\&#1089;&#1072;&#1083;&#1102;&#1090;.wmv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6;&#1086;&#1082;&#1091;&#1084;&#1077;&#1085;&#1090;&#1099;%20&#1048;&#1088;&#1080;&#1085;&#1099;\&#1082;&#1091;&#1088;&#1089;&#1082;&#1072;&#1103;%20&#1076;&#1091;&#1075;&#1072;%20&#1089;&#1096;7\&#1055;&#1088;&#1077;&#1079;&#1077;&#1085;&#1090;&#1072;&#1094;&#1080;&#1103;\&#1087;&#1088;&#1086;&#1074;&#1072;&#1083;%20&#1087;&#1083;&#1072;&#1085;&#1072;.wmv" TargetMode="Externa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dvignaroda.ru/?" TargetMode="External"/><Relationship Id="rId3" Type="http://schemas.openxmlformats.org/officeDocument/2006/relationships/hyperlink" Target="http://www.youtube.com/watch?v=MIw7bkNiSZQ" TargetMode="External"/><Relationship Id="rId7" Type="http://schemas.openxmlformats.org/officeDocument/2006/relationships/hyperlink" Target="https://ru.wikipedia.org/wiki/&#1057;&#1077;&#1076;&#1086;&#1074;,_&#1050;&#1086;&#1085;&#1089;&#1090;&#1072;&#1085;&#1090;&#1080;&#1085;_&#1057;&#1090;&#1077;&#1087;&#1072;&#1085;&#1086;&#1074;&#1080;&#1095;" TargetMode="External"/><Relationship Id="rId2" Type="http://schemas.openxmlformats.org/officeDocument/2006/relationships/hyperlink" Target="https://www.youtube.com/watch?v=BvdK7EMIQDs&amp;t=48s&amp;index=9&amp;list=PLhuA9d7RIOdZW5GMDfDzPZSIffFYUogL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rf.ru/ru/lenta-vremeni/event/view/kurskaia-bitva" TargetMode="External"/><Relationship Id="rId11" Type="http://schemas.openxmlformats.org/officeDocument/2006/relationships/hyperlink" Target="http://foto-history.livejournal.com/3738810.html" TargetMode="External"/><Relationship Id="rId5" Type="http://schemas.openxmlformats.org/officeDocument/2006/relationships/hyperlink" Target="https://yandex.ru/images/search?text=&#1082;&#1091;&#1088;&#1089;&#1082;&#1072;&#1103;%20&#1076;&#1091;&#1075;&#1072;" TargetMode="External"/><Relationship Id="rId10" Type="http://schemas.openxmlformats.org/officeDocument/2006/relationships/hyperlink" Target="http://archive-osetia.ru/70-letiyu-velikoj-pobedy-posvyashhaetsya/kurskaya-bitva/stixi-o-kurskoj-bitve/" TargetMode="External"/><Relationship Id="rId4" Type="http://schemas.openxmlformats.org/officeDocument/2006/relationships/hyperlink" Target="https://ru.wikipedia.org/wiki/&#1050;&#1091;&#1088;&#1089;&#1082;&#1072;&#1103;_&#1073;&#1080;&#1090;&#1074;&#1072;" TargetMode="External"/><Relationship Id="rId9" Type="http://schemas.openxmlformats.org/officeDocument/2006/relationships/hyperlink" Target="http://kurskaya-bitva.narod.ru/site/additionally/poem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учителя истории МКОУ «</a:t>
            </a:r>
            <a:r>
              <a:rPr lang="ru-RU" dirty="0" err="1" smtClean="0"/>
              <a:t>Чернятинская</a:t>
            </a:r>
            <a:r>
              <a:rPr lang="ru-RU" dirty="0" smtClean="0"/>
              <a:t> СШ № 15» </a:t>
            </a:r>
            <a:r>
              <a:rPr lang="ru-RU" dirty="0" err="1" smtClean="0"/>
              <a:t>Ефремовского</a:t>
            </a:r>
            <a:r>
              <a:rPr lang="ru-RU" dirty="0" smtClean="0"/>
              <a:t> района Тульской области</a:t>
            </a:r>
          </a:p>
          <a:p>
            <a:r>
              <a:rPr lang="ru-RU" dirty="0" smtClean="0"/>
              <a:t>Артамоновой Ирины Анатольевны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«Курская дуга»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Оборонительная операция 5 – 23 июля 1943 года 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Курской дуге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8" name="Picture 6" descr="23 августа - День победы советских войск в Курской битве (19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029994" cy="5215020"/>
          </a:xfrm>
          <a:prstGeom prst="rect">
            <a:avLst/>
          </a:prstGeom>
          <a:noFill/>
        </p:spPr>
      </p:pic>
      <p:pic>
        <p:nvPicPr>
          <p:cNvPr id="4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lip_image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046393" cy="432090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76470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Два подбитых "Фердинанда" из штабной роты 654-го батальона. Район станции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Поныри.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ugKar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5544616" cy="45931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Наступление немецких войск в районе Прохоровки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июля 1943 года – битва под Прохоровкой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Прохоров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375652" cy="474849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pic>
        <p:nvPicPr>
          <p:cNvPr id="5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509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Сражение под Прохоровкой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Великое танковое сражение под Прохоровкой. Курская Дуга. _ Battle Of Kursk (1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4714908" cy="3536182"/>
          </a:xfrm>
          <a:prstGeom prst="rect">
            <a:avLst/>
          </a:prstGeom>
        </p:spPr>
      </p:pic>
      <p:pic>
        <p:nvPicPr>
          <p:cNvPr id="8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15200" cy="9003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Наступательные  операции  Красной Армии в районе  Курского выступа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03952" cy="1688976"/>
          </a:xfrm>
          <a:solidFill>
            <a:schemeClr val="tx1">
              <a:lumMod val="85000"/>
            </a:schemeClr>
          </a:solidFill>
          <a:ln w="38100"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marL="85725" indent="0" algn="just">
              <a:buNone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Орловская стратегическая наступательная операция «Кутузов». 12 июля — 18 августа 1943 г.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176464" cy="1688976"/>
          </a:xfrm>
          <a:solidFill>
            <a:schemeClr val="tx1">
              <a:lumMod val="85000"/>
            </a:schemeClr>
          </a:solidFill>
          <a:ln w="38100"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marL="266700" indent="0" algn="just">
              <a:buNone/>
              <a:tabLst>
                <a:tab pos="85725" algn="l"/>
              </a:tabLst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Белгородско-Харьковская стратегическая наступательная операция «Румянцев». 3 – 23 августа 1943 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3252" name="Picture 4" descr="Белгородско-Харьковская наступательная операция История и события MyWebs - новости, события,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618164" cy="3286148"/>
          </a:xfrm>
          <a:prstGeom prst="rect">
            <a:avLst/>
          </a:prstGeom>
          <a:noFill/>
        </p:spPr>
      </p:pic>
      <p:pic>
        <p:nvPicPr>
          <p:cNvPr id="9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3 августа - День победы советских войск в Курской битве (1943) / livejournal.com / Surfingbird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32584"/>
            <a:ext cx="5163486" cy="571110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136904" cy="5402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Наступление Красной Армии на Курском направлении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lip_image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2080" cy="33649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pic>
        <p:nvPicPr>
          <p:cNvPr id="8" name="Picture 2" descr="clip_image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7054" y="0"/>
            <a:ext cx="3836946" cy="5880377"/>
          </a:xfrm>
          <a:prstGeom prst="rect">
            <a:avLst/>
          </a:prstGeom>
          <a:noFill/>
        </p:spPr>
      </p:pic>
      <p:pic>
        <p:nvPicPr>
          <p:cNvPr id="5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  <p:pic>
        <p:nvPicPr>
          <p:cNvPr id="6" name="Picture 2" descr="clip_image0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1331" y="3645024"/>
            <a:ext cx="4652669" cy="321297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pic>
        <p:nvPicPr>
          <p:cNvPr id="7" name="Picture 2" descr="clip_image1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3212976"/>
            <a:ext cx="5292081" cy="364502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87208" cy="11883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Освобождение Орла и Белгорода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5 августа 1943 г.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392488"/>
          </a:xfr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Сегодня, 5 августа, войска Брянского фронта при содействии с флангов войск Западного и Центрального фронтов в результате ожесточенных боев овладели городом Орел.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же войска Степного и Воронежского фронтов сломили сопротивление противника и овладели городом Белгород…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Сегодня, 5 августа, в 24 часа столица нашей Родины Москва будет салютовать нашим доблестным войскам, освободившим Орел и Белгород, двенадцатью артиллерийскими залпами из 120 орудий…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Вечная слава героям, павшим в борьбе за свободу нашей Родины!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Смерть немецким оккупантам!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          Верховный Главнокомандующий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          Маршал Советского Союза И. СТАЛИН</a:t>
            </a:r>
          </a:p>
          <a:p>
            <a:pPr marL="0" indent="0">
              <a:buNone/>
            </a:pP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ПРИКАЗ ВЕРХОВНОГО ГЛАВНОКОМАНДУЮЩЕГО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овладении городами Орел и Белгород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2     5 августа 1943 года</a:t>
            </a:r>
            <a:endParaRPr lang="ru-RU" dirty="0"/>
          </a:p>
        </p:txBody>
      </p:sp>
      <p:pic>
        <p:nvPicPr>
          <p:cNvPr id="5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 салют в Москве 5 августа 1943 года в честь освобождения Орла и Белгорода.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  <p:pic>
        <p:nvPicPr>
          <p:cNvPr id="8" name="салют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33600" y="19812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07904" y="332656"/>
            <a:ext cx="5184576" cy="5763344"/>
          </a:xfrm>
          <a:solidFill>
            <a:schemeClr val="tx1">
              <a:lumMod val="75000"/>
            </a:schemeClr>
          </a:solidFill>
          <a:ln w="31750">
            <a:solidFill>
              <a:schemeClr val="accent3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B/>
          </a:sp3d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Курская дуга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Сорок третий горечью полынной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меня пахнул издалека – Черною,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Обугленной равниной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Видится мне Курская дуга.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«Тигры» прут, по дикому упрямы,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 со мною в этот самый миг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Прямо к окуляру панорамы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Целый полк, наверное, приник.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Громыхнуло сразу на полсвета.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Танки, словно факелы горят…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живёт в душе моей всё это,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Несмотря на вьюжный снегопад!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 бои – как мера нашей силы.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Потому она и дорога,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Насмерть прикипевшая к России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Курская великая дуга…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                                             Михаил Борисов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://xn--90aisup.xn--p1ai/pics/news/2013/07/12/79439_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143250" cy="2095501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</p:pic>
      <p:pic>
        <p:nvPicPr>
          <p:cNvPr id="1028" name="Picture 4" descr="http://static.panoramio.com/photos/large/53182493.jpg"/>
          <p:cNvPicPr>
            <a:picLocks noChangeAspect="1" noChangeArrowheads="1"/>
          </p:cNvPicPr>
          <p:nvPr/>
        </p:nvPicPr>
        <p:blipFill>
          <a:blip r:embed="rId3" cstate="print"/>
          <a:srcRect b="11319"/>
          <a:stretch>
            <a:fillRect/>
          </a:stretch>
        </p:blipFill>
        <p:spPr bwMode="auto">
          <a:xfrm>
            <a:off x="251520" y="2420888"/>
            <a:ext cx="3131840" cy="2082994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</p:pic>
      <p:pic>
        <p:nvPicPr>
          <p:cNvPr id="1030" name="Picture 6" descr="http://mkrf.ru/upload/iblock/3d1/3d1d8cb54b55267d4da16d4c5076f6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3153510" cy="2088231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992888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Освобождение Харькова – окончание Курской битвы.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 августа 1943 года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memorial.kharkov.ua/sites/memorial/history/history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480720" cy="400184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pic>
        <p:nvPicPr>
          <p:cNvPr id="4" name="Picture 6" descr="Разное Записи в рубрике Разное Дневник Ольга-Оля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777881"/>
            <a:ext cx="3874866" cy="1080119"/>
          </a:xfrm>
          <a:prstGeom prst="rect">
            <a:avLst/>
          </a:prstGeom>
          <a:noFill/>
        </p:spPr>
      </p:pic>
      <p:pic>
        <p:nvPicPr>
          <p:cNvPr id="5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0466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Провал плана «Цитадель»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  <p:pic>
        <p:nvPicPr>
          <p:cNvPr id="8" name="провал план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33600" y="19812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Потери боевой техники и вооружения Красной Армии по периодам войны и стратегическим операциям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8" y="1291479"/>
          <a:ext cx="8928990" cy="522054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8613"/>
                <a:gridCol w="300086"/>
                <a:gridCol w="1078613"/>
                <a:gridCol w="1078613"/>
                <a:gridCol w="1078613"/>
                <a:gridCol w="1078613"/>
                <a:gridCol w="1078613"/>
                <a:gridCol w="1078613"/>
                <a:gridCol w="1078613"/>
              </a:tblGrid>
              <a:tr h="18921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Наименование операций, сроки их проведения, продолжительность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Стрелковое оружие (тыс. шт.)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Arial" pitchFamily="34" charset="0"/>
                          <a:cs typeface="Arial" pitchFamily="34" charset="0"/>
                        </a:rPr>
                        <a:t>Танки и САУ (шт.)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Arial" pitchFamily="34" charset="0"/>
                          <a:cs typeface="Arial" pitchFamily="34" charset="0"/>
                        </a:rPr>
                        <a:t>Орудия и минометы (шт.)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Arial" pitchFamily="34" charset="0"/>
                          <a:cs typeface="Arial" pitchFamily="34" charset="0"/>
                        </a:rPr>
                        <a:t>Боевые самолеты (шт.)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в операции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среднесуточное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в операции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среднесуточное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в операции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среднесуточное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Arial" pitchFamily="34" charset="0"/>
                          <a:cs typeface="Arial" pitchFamily="34" charset="0"/>
                        </a:rPr>
                        <a:t>в операции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среднесуточное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98391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Курская оборонительная операция, 5.07.-23.07.1943 г., 19 суток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itchFamily="34" charset="0"/>
                          <a:cs typeface="Arial" pitchFamily="34" charset="0"/>
                        </a:rPr>
                        <a:t>70,8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1614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3929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207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459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104067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Орловская наступательная операция, 12.07.-18.08.1943 г., 38 суток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latin typeface="Arial" pitchFamily="34" charset="0"/>
                          <a:cs typeface="Arial" pitchFamily="34" charset="0"/>
                        </a:rPr>
                        <a:t>60,5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2586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892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1014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12109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atin typeface="Arial" pitchFamily="34" charset="0"/>
                          <a:cs typeface="Arial" pitchFamily="34" charset="0"/>
                        </a:rPr>
                        <a:t>Белгородско-Харьковская</a:t>
                      </a: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 наступательная операция, 3.08.-23.08.1943 г., 21 сутки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latin typeface="Arial" pitchFamily="34" charset="0"/>
                          <a:cs typeface="Arial" pitchFamily="34" charset="0"/>
                        </a:rPr>
                        <a:t>21,7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1864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423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70009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Курская битва, 5.07.-23.08.1943 г., 50 суток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6064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5244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1626</a:t>
                      </a: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108" marR="15108" marT="7554" marB="7554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5976" y="1628800"/>
            <a:ext cx="4464496" cy="3384376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Константин Степанович Седов</a:t>
            </a:r>
            <a:r>
              <a:rPr lang="ru-RU" sz="2400" dirty="0" smtClean="0">
                <a:solidFill>
                  <a:schemeClr val="bg1"/>
                </a:solidFill>
              </a:rPr>
              <a:t>(1908—1943) — советский солдат, артиллерист, участник Великой Отечественной войны, Герой Советского Союза (1943, посмертно).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Туляки – герои Курской битвы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Седов Константин Степан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255243" cy="43047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pic>
        <p:nvPicPr>
          <p:cNvPr id="5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28792" cy="504056"/>
          </a:xfrm>
        </p:spPr>
        <p:txBody>
          <a:bodyPr>
            <a:normAutofit/>
          </a:bodyPr>
          <a:lstStyle/>
          <a:p>
            <a:pPr indent="990600"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Наградной лист Седова К.С.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69294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podvignaroda.ru/filter/filterimage?path=VS/001/033-0793756-0042/00000560.jpg&amp;id=150029588&amp;id1=35a017f015fd596e80760f6186c674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4222921" cy="5832648"/>
          </a:xfrm>
          <a:prstGeom prst="rect">
            <a:avLst/>
          </a:prstGeom>
          <a:noFill/>
        </p:spPr>
      </p:pic>
      <p:pic>
        <p:nvPicPr>
          <p:cNvPr id="6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860032" y="980728"/>
            <a:ext cx="405993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Бей в </a:t>
            </a:r>
            <a:r>
              <a:rPr lang="ru-RU" sz="2400" dirty="0" err="1" smtClean="0"/>
              <a:t>немолкнущий</a:t>
            </a:r>
            <a:r>
              <a:rPr lang="ru-RU" sz="2400" dirty="0" smtClean="0"/>
              <a:t> колокол, звонница,</a:t>
            </a:r>
          </a:p>
          <a:p>
            <a:pPr>
              <a:buNone/>
            </a:pPr>
            <a:r>
              <a:rPr lang="ru-RU" sz="2400" dirty="0" smtClean="0"/>
              <a:t>Над бессмертной Курской дугой,</a:t>
            </a:r>
          </a:p>
          <a:p>
            <a:pPr>
              <a:buNone/>
            </a:pPr>
            <a:r>
              <a:rPr lang="ru-RU" sz="2400" dirty="0" smtClean="0"/>
              <a:t>Там, где больше вовеки не сломится</a:t>
            </a:r>
          </a:p>
          <a:p>
            <a:pPr>
              <a:buNone/>
            </a:pPr>
            <a:r>
              <a:rPr lang="ru-RU" sz="2400" dirty="0" smtClean="0"/>
              <a:t>Даже стебель под вражьей пятой.</a:t>
            </a:r>
          </a:p>
          <a:p>
            <a:pPr>
              <a:buNone/>
            </a:pPr>
            <a:r>
              <a:rPr lang="ru-RU" sz="2400" dirty="0" smtClean="0"/>
              <a:t>                       И. Яворовская</a:t>
            </a:r>
            <a:endParaRPr lang="ru-RU" sz="2400" dirty="0"/>
          </a:p>
        </p:txBody>
      </p:sp>
      <p:pic>
        <p:nvPicPr>
          <p:cNvPr id="1026" name="Picture 2" descr="C:\Documents and Settings\сш7\Рабочий стол\курская дуга\Звонница в память о погибших на Прохоровском п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374900" cy="5654138"/>
          </a:xfrm>
          <a:prstGeom prst="rect">
            <a:avLst/>
          </a:prstGeom>
          <a:noFill/>
        </p:spPr>
      </p:pic>
      <p:pic>
        <p:nvPicPr>
          <p:cNvPr id="4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https://www.youtube.com/watch?v=BvdK7EMIQDs&amp;t=48s&amp;index=9&amp;list=PLhuA9d7RIOdZW5GMDfDzPZSIffFYUogL-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http://www.youtube.com/watch?v=MIw7bkNiSZQ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https://ru.wikipedia.org/wiki/</a:t>
            </a:r>
            <a:r>
              <a:rPr lang="ru-RU" dirty="0" err="1" smtClean="0">
                <a:hlinkClick r:id="rId4"/>
              </a:rPr>
              <a:t>Курская_битва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https://yandex.ru/images/search?text=</a:t>
            </a:r>
            <a:r>
              <a:rPr lang="ru-RU" dirty="0" smtClean="0">
                <a:hlinkClick r:id="rId5"/>
              </a:rPr>
              <a:t>курская%20дуга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http://histrf.ru/ru/lenta-vremeni/event/view/kurskaia-bitva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https://ru.wikipedia.org/wiki/</a:t>
            </a:r>
            <a:r>
              <a:rPr lang="ru-RU" dirty="0" err="1" smtClean="0">
                <a:hlinkClick r:id="rId7"/>
              </a:rPr>
              <a:t>Седов,_Константин_Степанович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http://www.podvignaroda.ru/?#tab=navHome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http://kurskaya-bitva.narod.ru/site/additionally/poems.html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http://archive-osetia.ru/70-letiyu-velikoj-pobedy-posvyashhaetsya/kurskaya-bitva/stixi-o-kurskoj-bitve/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http://foto-history.livejournal.com/3738810.html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832648" cy="864096"/>
          </a:xfrm>
        </p:spPr>
        <p:txBody>
          <a:bodyPr>
            <a:noAutofit/>
          </a:bodyPr>
          <a:lstStyle/>
          <a:p>
            <a:pPr marL="625475"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Курская дуга </a:t>
            </a:r>
            <a:b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5 июля – 23 августа 1943 г.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viezdn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285860"/>
            <a:ext cx="3672408" cy="2448272"/>
          </a:xfrm>
          <a:ln w="57150">
            <a:solidFill>
              <a:srgbClr val="C00000"/>
            </a:solidFill>
          </a:ln>
        </p:spPr>
      </p:pic>
      <p:pic>
        <p:nvPicPr>
          <p:cNvPr id="13320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2688958" cy="2808312"/>
          </a:xfrm>
          <a:prstGeom prst="rect">
            <a:avLst/>
          </a:prstGeom>
          <a:noFill/>
        </p:spPr>
      </p:pic>
      <p:pic>
        <p:nvPicPr>
          <p:cNvPr id="13322" name="Picture 10" descr="курская д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496"/>
            <a:ext cx="3886145" cy="2448272"/>
          </a:xfrm>
          <a:prstGeom prst="rect">
            <a:avLst/>
          </a:prstGeom>
          <a:noFill/>
          <a:ln w="57150" cmpd="sng">
            <a:solidFill>
              <a:srgbClr val="C00000">
                <a:alpha val="84000"/>
              </a:srgbClr>
            </a:solidFill>
          </a:ln>
        </p:spPr>
      </p:pic>
      <p:pic>
        <p:nvPicPr>
          <p:cNvPr id="13324" name="Picture 12" descr="Салют в Москве в честь освободителей Орла и Белгорода, 5 августа 1943 г. Проект &quot;Русский музей: виртуальный филиал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1942"/>
            <a:ext cx="3665861" cy="25202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67544" y="5373216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1941 - 1945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upload.wikimedia.org/wikipedia/commons/thumb/5/51/Kursk-1943-Plan-GE.svg/640px-Kursk-1943-Plan-G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00108"/>
            <a:ext cx="5500726" cy="542928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План </a:t>
            </a:r>
            <a:r>
              <a:rPr lang="ru-RU" sz="2400" b="1" dirty="0"/>
              <a:t>немецкого </a:t>
            </a:r>
            <a:r>
              <a:rPr lang="ru-RU" sz="2400" b="1" dirty="0" smtClean="0"/>
              <a:t>командования «Цитадель»</a:t>
            </a:r>
            <a:endParaRPr lang="ru-RU" sz="2400" b="1" dirty="0"/>
          </a:p>
        </p:txBody>
      </p:sp>
      <p:pic>
        <p:nvPicPr>
          <p:cNvPr id="4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воспоминаний маршала А.М. Василевского о стратегическом планировании советским командованием Курской битвы</a:t>
            </a: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785926"/>
            <a:ext cx="5214974" cy="3857652"/>
          </a:xfrm>
          <a:solidFill>
            <a:schemeClr val="tx1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&lt;…&gt; Советской военной разведке удалось своевременно раскрыть подготовку гитлеровской армии к крупному наступлению в районе курского выступа с использованием в массовом масштабе новейшей танковой техники, а затем установить время перехода противника в контрнаступление.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Естественно, что в сложившихся условиях, когда был вполне очевиден предполагавшийся удар врага крупными силами, требовалось принять наиболее целесообразное решение. Советское командование оказалось перед сложной дилеммой: наступать или обороняться, и если оборонятся, то как? Были внимательнейшим образом проанализированы все возможности, изучены все варианты…</a:t>
            </a:r>
          </a:p>
          <a:p>
            <a:pPr algn="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Апрель – июнь 1943 г.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8133" name="Picture 5" descr="Василевский Александр Михайлович - Биография Василевского Александра Михайловича, его фотография, портрет или фото, жизнеопис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85926"/>
            <a:ext cx="2928930" cy="3881426"/>
          </a:xfrm>
          <a:prstGeom prst="rect">
            <a:avLst/>
          </a:prstGeom>
          <a:noFill/>
        </p:spPr>
      </p:pic>
      <p:pic>
        <p:nvPicPr>
          <p:cNvPr id="6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lip_image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048250" cy="351472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672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Строительство оборонительных сооружений на Курской Дуге. Июнь 1943</a:t>
            </a:r>
            <a:r>
              <a:rPr lang="ru-RU" dirty="0"/>
              <a:t>.</a:t>
            </a:r>
          </a:p>
        </p:txBody>
      </p:sp>
      <p:pic>
        <p:nvPicPr>
          <p:cNvPr id="5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e/e6/%D0%A0%D0%B0%D1%81%D1%88%D0%B8%D1%84%D1%80%D0%BE%D0%B2%D0%B0%D0%BD%D0%BD%D0%B0%D1%8F_%D1%82%D0%B5%D0%BB%D0%B5%D0%B3%D1%80%D0%B0%D0%BC%D0%BC%D0%B0_%D0%BD%D0%B0%D1%87%D0%B0%D0%BB%D1%8C%D0%BD%D0%B8%D0%BA%D1%83_%D0%93%D0%A0%D0%A3_%D0%BE%D1%82_18.3.43%D0%B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00108"/>
            <a:ext cx="4680520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5716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Донесение Ш. Радо из Женевы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18 марта 1943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года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2" y="1196752"/>
          <a:ext cx="8928996" cy="532859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92108"/>
                <a:gridCol w="992111"/>
                <a:gridCol w="992111"/>
                <a:gridCol w="992111"/>
                <a:gridCol w="992111"/>
                <a:gridCol w="992111"/>
                <a:gridCol w="992111"/>
                <a:gridCol w="992111"/>
                <a:gridCol w="992111"/>
              </a:tblGrid>
              <a:tr h="6630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Источник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Личный состав (тыс.)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Танки и (иногда) САУ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Орудия и (иногда) миномёты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Самолёты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391"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СССР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Германия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СССР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Германия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СССР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Германия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СССР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Германия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138639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МО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РФ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1336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свыше 900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3444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2733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19100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около 10000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2172 или</a:t>
                      </a:r>
                      <a:b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2900 (включая</a:t>
                      </a:r>
                      <a:b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По-2 и дальнюю)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2050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518393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Гланц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Хауз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1910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780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5040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2696 или 2928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554560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Мюллер-Гилл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2540 или 2758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1567233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Зетт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., </a:t>
                      </a:r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Франксон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1910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777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5128</a:t>
                      </a:r>
                      <a:br>
                        <a:rPr lang="ru-RU" sz="140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+2688 «резерв Ставки»</a:t>
                      </a:r>
                      <a:br>
                        <a:rPr lang="ru-RU" sz="140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всего более 8000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2451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31415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7417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3549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1830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33755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KOSAVE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1337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900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3306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2700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20220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10000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2650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</a:p>
                  </a:txBody>
                  <a:tcPr marL="9983" marR="9983" marT="4991" marB="4991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0486"/>
            <a:ext cx="7787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Оценки сил сторон перед Курской битвой по различным источникам </a:t>
            </a:r>
          </a:p>
        </p:txBody>
      </p:sp>
      <p:pic>
        <p:nvPicPr>
          <p:cNvPr id="4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lip_image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216338" cy="471503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548680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«Пантеры»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готовятся к операции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«Цитадель»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22 июня - День памяти и скорби - 20 Июня 2014 - МБУК &quot;Межпоселенческая библиотека&quot; Парабель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953" y="0"/>
            <a:ext cx="939047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C00000"/>
      </a:accent3>
      <a:accent4>
        <a:srgbClr val="D092A7"/>
      </a:accent4>
      <a:accent5>
        <a:srgbClr val="9C85C0"/>
      </a:accent5>
      <a:accent6>
        <a:srgbClr val="809EC2"/>
      </a:accent6>
      <a:hlink>
        <a:srgbClr val="00B0F0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672</Words>
  <Application>Microsoft Office PowerPoint</Application>
  <PresentationFormat>Экран (4:3)</PresentationFormat>
  <Paragraphs>172</Paragraphs>
  <Slides>26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Презентация «Курская дуга»</vt:lpstr>
      <vt:lpstr>Слайд 2</vt:lpstr>
      <vt:lpstr>Курская дуга  5 июля – 23 августа 1943 г.</vt:lpstr>
      <vt:lpstr>Слайд 4</vt:lpstr>
      <vt:lpstr>Из воспоминаний маршала А.М. Василевского о стратегическом планировании советским командованием Курской битвы </vt:lpstr>
      <vt:lpstr>Слайд 6</vt:lpstr>
      <vt:lpstr>Слайд 7</vt:lpstr>
      <vt:lpstr>Оценки сил сторон перед Курской битвой по различным источникам </vt:lpstr>
      <vt:lpstr>Слайд 9</vt:lpstr>
      <vt:lpstr>Оборонительная операция 5 – 23 июля 1943 года  на Курской дуге</vt:lpstr>
      <vt:lpstr>Слайд 11</vt:lpstr>
      <vt:lpstr>Наступление немецких войск в районе Прохоровки</vt:lpstr>
      <vt:lpstr>12 июля 1943 года – битва под Прохоровкой</vt:lpstr>
      <vt:lpstr>Сражение под Прохоровкой</vt:lpstr>
      <vt:lpstr>Наступательные  операции  Красной Армии в районе  Курского выступа</vt:lpstr>
      <vt:lpstr>Наступление Красной Армии на Курском направлении</vt:lpstr>
      <vt:lpstr>Освобождение Орла и Белгорода  5 августа 1943 г.</vt:lpstr>
      <vt:lpstr> </vt:lpstr>
      <vt:lpstr>Первый салют в Москве 5 августа 1943 года в честь освобождения Орла и Белгорода.</vt:lpstr>
      <vt:lpstr>Освобождение Харькова – окончание Курской битвы. 23 августа 1943 года</vt:lpstr>
      <vt:lpstr>Слайд 21</vt:lpstr>
      <vt:lpstr>Слайд 22</vt:lpstr>
      <vt:lpstr>Туляки – герои Курской битвы</vt:lpstr>
      <vt:lpstr>Наградной лист Седова К.С.</vt:lpstr>
      <vt:lpstr>Слайд 25</vt:lpstr>
      <vt:lpstr>Интернет-ресурсы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Курская дуга  5 июля – 23 августа 1943 года</dc:title>
  <dc:creator>Олег</dc:creator>
  <cp:lastModifiedBy>Слемзина ТВ</cp:lastModifiedBy>
  <cp:revision>134</cp:revision>
  <dcterms:created xsi:type="dcterms:W3CDTF">2015-03-05T15:08:01Z</dcterms:created>
  <dcterms:modified xsi:type="dcterms:W3CDTF">2024-01-10T09:46:14Z</dcterms:modified>
</cp:coreProperties>
</file>