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5" r:id="rId6"/>
    <p:sldId id="266" r:id="rId7"/>
    <p:sldId id="267" r:id="rId8"/>
    <p:sldId id="268" r:id="rId9"/>
    <p:sldId id="269" r:id="rId10"/>
    <p:sldId id="262" r:id="rId11"/>
    <p:sldId id="270" r:id="rId12"/>
    <p:sldId id="271" r:id="rId13"/>
    <p:sldId id="272" r:id="rId14"/>
    <p:sldId id="273" r:id="rId15"/>
    <p:sldId id="274" r:id="rId16"/>
    <p:sldId id="263" r:id="rId17"/>
    <p:sldId id="275" r:id="rId18"/>
    <p:sldId id="276" r:id="rId19"/>
    <p:sldId id="277" r:id="rId20"/>
    <p:sldId id="278" r:id="rId21"/>
    <p:sldId id="279" r:id="rId22"/>
    <p:sldId id="264" r:id="rId23"/>
    <p:sldId id="280" r:id="rId24"/>
    <p:sldId id="281" r:id="rId25"/>
    <p:sldId id="282" r:id="rId26"/>
    <p:sldId id="283" r:id="rId27"/>
    <p:sldId id="284" r:id="rId2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FCDFF"/>
    <a:srgbClr val="32930B"/>
    <a:srgbClr val="3CB30D"/>
    <a:srgbClr val="E7E200"/>
    <a:srgbClr val="78B832"/>
    <a:srgbClr val="CC0099"/>
    <a:srgbClr val="FF3BCC"/>
    <a:srgbClr val="99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5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1280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7734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0818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67816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9369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6356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2809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85653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2366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6205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9444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C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36FE4-4141-4023-A7FE-A854845B9E83}" type="datetimeFigureOut">
              <a:rPr lang="ru-RU" smtClean="0"/>
              <a:pPr/>
              <a:t>09.09.2024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19A2E-7986-4E6F-9F35-26E9A3A4E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9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5.xml"/><Relationship Id="rId18" Type="http://schemas.openxmlformats.org/officeDocument/2006/relationships/slide" Target="slide20.xml"/><Relationship Id="rId26" Type="http://schemas.openxmlformats.org/officeDocument/2006/relationships/slide" Target="slide2.xml"/><Relationship Id="rId3" Type="http://schemas.openxmlformats.org/officeDocument/2006/relationships/slide" Target="slide5.xml"/><Relationship Id="rId21" Type="http://schemas.openxmlformats.org/officeDocument/2006/relationships/slide" Target="slide23.xml"/><Relationship Id="rId7" Type="http://schemas.openxmlformats.org/officeDocument/2006/relationships/slide" Target="slide9.xml"/><Relationship Id="rId12" Type="http://schemas.openxmlformats.org/officeDocument/2006/relationships/slide" Target="slide14.xml"/><Relationship Id="rId17" Type="http://schemas.openxmlformats.org/officeDocument/2006/relationships/slide" Target="slide19.xml"/><Relationship Id="rId25" Type="http://schemas.openxmlformats.org/officeDocument/2006/relationships/slide" Target="slide27.xml"/><Relationship Id="rId2" Type="http://schemas.openxmlformats.org/officeDocument/2006/relationships/slide" Target="slide4.xml"/><Relationship Id="rId16" Type="http://schemas.openxmlformats.org/officeDocument/2006/relationships/slide" Target="slide18.xml"/><Relationship Id="rId20" Type="http://schemas.openxmlformats.org/officeDocument/2006/relationships/slide" Target="slide2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11" Type="http://schemas.openxmlformats.org/officeDocument/2006/relationships/slide" Target="slide13.xml"/><Relationship Id="rId24" Type="http://schemas.openxmlformats.org/officeDocument/2006/relationships/slide" Target="slide26.xml"/><Relationship Id="rId5" Type="http://schemas.openxmlformats.org/officeDocument/2006/relationships/slide" Target="slide7.xml"/><Relationship Id="rId15" Type="http://schemas.openxmlformats.org/officeDocument/2006/relationships/slide" Target="slide17.xml"/><Relationship Id="rId23" Type="http://schemas.openxmlformats.org/officeDocument/2006/relationships/slide" Target="slide25.xml"/><Relationship Id="rId10" Type="http://schemas.openxmlformats.org/officeDocument/2006/relationships/slide" Target="slide12.xml"/><Relationship Id="rId19" Type="http://schemas.openxmlformats.org/officeDocument/2006/relationships/slide" Target="slide21.xml"/><Relationship Id="rId4" Type="http://schemas.openxmlformats.org/officeDocument/2006/relationships/slide" Target="slide6.xml"/><Relationship Id="rId9" Type="http://schemas.openxmlformats.org/officeDocument/2006/relationships/slide" Target="slide11.xml"/><Relationship Id="rId14" Type="http://schemas.openxmlformats.org/officeDocument/2006/relationships/slide" Target="slide16.xml"/><Relationship Id="rId22" Type="http://schemas.openxmlformats.org/officeDocument/2006/relationships/slide" Target="slide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03598"/>
            <a:ext cx="7772400" cy="1102519"/>
          </a:xfrm>
        </p:spPr>
        <p:txBody>
          <a:bodyPr>
            <a:noAutofit/>
          </a:bodyPr>
          <a:lstStyle/>
          <a:p>
            <a:r>
              <a:rPr lang="ru-RU" sz="6600" b="1" dirty="0">
                <a:solidFill>
                  <a:srgbClr val="32930B"/>
                </a:solidFill>
              </a:rPr>
              <a:t>Повторение темы </a:t>
            </a:r>
            <a:br>
              <a:rPr lang="ru-RU" sz="6600" b="1" dirty="0">
                <a:solidFill>
                  <a:srgbClr val="32930B"/>
                </a:solidFill>
              </a:rPr>
            </a:br>
            <a:r>
              <a:rPr lang="ru-RU" sz="6600" b="1" dirty="0">
                <a:solidFill>
                  <a:srgbClr val="32930B"/>
                </a:solidFill>
              </a:rPr>
              <a:t>«Союз»</a:t>
            </a:r>
          </a:p>
        </p:txBody>
      </p:sp>
      <p:sp>
        <p:nvSpPr>
          <p:cNvPr id="8" name="Рамка 7"/>
          <p:cNvSpPr/>
          <p:nvPr/>
        </p:nvSpPr>
        <p:spPr>
          <a:xfrm>
            <a:off x="1763688" y="627534"/>
            <a:ext cx="5616624" cy="2304256"/>
          </a:xfrm>
          <a:prstGeom prst="frame">
            <a:avLst>
              <a:gd name="adj1" fmla="val 1722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ятиугольник 3">
            <a:hlinkClick r:id="" action="ppaction://hlinkshowjump?jump=nextslide"/>
          </p:cNvPr>
          <p:cNvSpPr/>
          <p:nvPr/>
        </p:nvSpPr>
        <p:spPr>
          <a:xfrm>
            <a:off x="7600748" y="4479962"/>
            <a:ext cx="1291732" cy="360040"/>
          </a:xfrm>
          <a:prstGeom prst="homePlate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Начать</a:t>
            </a: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3062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2050" name="Picture 2" descr="https://www.pngkit.com/png/full/120-1209620_resoluo-300-dpi-perfeitos-para-a-impresso-ornamento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491630"/>
            <a:ext cx="1560342" cy="156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www.pngkit.com/png/full/120-1209620_resoluo-300-dpi-perfeitos-para-a-impresso-ornamento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619673" y="483518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одзаголовок 8">
            <a:extLst>
              <a:ext uri="{FF2B5EF4-FFF2-40B4-BE49-F238E27FC236}">
                <a16:creationId xmlns:a16="http://schemas.microsoft.com/office/drawing/2014/main" xmlns="" id="{2EB4CEED-F07B-0A36-DF55-346BAA1D5C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Презентацию подготовила Коликова О. Ю.,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читель русского языка и литературы МКОУ «Гимназия»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56656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Тоже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= </a:t>
            </a:r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также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( = и), нельзя убрать </a:t>
            </a:r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же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.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xmlns="" id="{BC6465F5-6269-8C3D-F2D9-D9DF3CDCD2AE}"/>
              </a:ext>
            </a:extLst>
          </p:cNvPr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ТОЖЕ с сочетанием ТО ЖЕ?</a:t>
            </a:r>
          </a:p>
        </p:txBody>
      </p:sp>
    </p:spTree>
    <p:extLst>
      <p:ext uri="{BB962C8B-B14F-4D97-AF65-F5344CB8AC3E}">
        <p14:creationId xmlns:p14="http://schemas.microsoft.com/office/powerpoint/2010/main" xmlns="" val="595040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зато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( = но, однако) — союз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3">
            <a:extLst>
              <a:ext uri="{FF2B5EF4-FFF2-40B4-BE49-F238E27FC236}">
                <a16:creationId xmlns:a16="http://schemas.microsoft.com/office/drawing/2014/main" xmlns="" id="{EEFD0271-EE0C-A070-35BE-4157216F8829}"/>
              </a:ext>
            </a:extLst>
          </p:cNvPr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ЗАТО с сочетанием ЗА ТО?</a:t>
            </a:r>
          </a:p>
        </p:txBody>
      </p:sp>
    </p:spTree>
    <p:extLst>
      <p:ext uri="{BB962C8B-B14F-4D97-AF65-F5344CB8AC3E}">
        <p14:creationId xmlns:p14="http://schemas.microsoft.com/office/powerpoint/2010/main" xmlns="" val="203035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оттого что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( = потому что) — союз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xmlns="" id="{FA0C3AE8-1610-739C-6D93-ADE5B588E87D}"/>
              </a:ext>
            </a:extLst>
          </p:cNvPr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ОТТОГО ЧТО с сочетанием ОТ ТОГО?</a:t>
            </a:r>
          </a:p>
        </p:txBody>
      </p:sp>
    </p:spTree>
    <p:extLst>
      <p:ext uri="{BB962C8B-B14F-4D97-AF65-F5344CB8AC3E}">
        <p14:creationId xmlns:p14="http://schemas.microsoft.com/office/powerpoint/2010/main" xmlns="" val="4066912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отчего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( = почему) — союз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xmlns="" id="{F3983940-0205-3A87-22EC-10B08F9ED396}"/>
              </a:ext>
            </a:extLst>
          </p:cNvPr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ОТЧЕГО с сочетанием ОТ ЧЕГО?</a:t>
            </a:r>
          </a:p>
        </p:txBody>
      </p:sp>
    </p:spTree>
    <p:extLst>
      <p:ext uri="{BB962C8B-B14F-4D97-AF65-F5344CB8AC3E}">
        <p14:creationId xmlns:p14="http://schemas.microsoft.com/office/powerpoint/2010/main" xmlns="" val="1476991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</a:rPr>
              <a:t>поскольку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</a:rPr>
              <a:t> ( = так как) — союз</a:t>
            </a:r>
            <a:endParaRPr lang="ru-RU" sz="3200" dirty="0">
              <a:latin typeface="Gabriola" panose="04040605051002020D02" pitchFamily="82" charset="0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3">
            <a:extLst>
              <a:ext uri="{FF2B5EF4-FFF2-40B4-BE49-F238E27FC236}">
                <a16:creationId xmlns:a16="http://schemas.microsoft.com/office/drawing/2014/main" xmlns="" id="{CC4CE53B-E785-685E-A13E-B420760D5558}"/>
              </a:ext>
            </a:extLst>
          </p:cNvPr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ПОСКОЛЬКУ с сочетанием ПО СКОЛЬКУ?</a:t>
            </a:r>
          </a:p>
        </p:txBody>
      </p:sp>
    </p:spTree>
    <p:extLst>
      <p:ext uri="{BB962C8B-B14F-4D97-AF65-F5344CB8AC3E}">
        <p14:creationId xmlns:p14="http://schemas.microsoft.com/office/powerpoint/2010/main" xmlns="" val="28914000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3FCD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3FCD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Назовите самый распространённые союз в русском языке.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chemeClr val="tx1"/>
                </a:solidFill>
              </a:rPr>
              <a:t>и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442455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Приведите пример наречий (минимум 3), которые могут выполнять роль союзов в сложных предложениях.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333333"/>
                </a:solidFill>
                <a:latin typeface="+mj-lt"/>
                <a:ea typeface="Cambria Math" panose="02040503050406030204" pitchFamily="18" charset="0"/>
              </a:rPr>
              <a:t>где, куда, откуда, когда, как, почему, зачем</a:t>
            </a:r>
            <a:endParaRPr lang="ru-RU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985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К служебным частям речи относятся …</a:t>
            </a:r>
            <a:endParaRPr lang="ru-RU" sz="36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… союзы, предлоги, частицы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80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Какую функцию выполняют сочинительные союзы, а какую - подчинительные?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Сочинительные соединяют однородные члены предложения, простые предложения в составе сложного; подчинительные  соединяют простые предложения в составе сложного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709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0"/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Закончите начатое предложение так, чтобы получилось сложноподчиненное.</a:t>
            </a:r>
            <a:endParaRPr lang="ru-RU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        </a:t>
            </a:r>
            <a:r>
              <a:rPr lang="ru-RU" sz="2000" b="0" i="1" dirty="0">
                <a:solidFill>
                  <a:srgbClr val="000000"/>
                </a:solidFill>
                <a:effectLst/>
                <a:latin typeface="+mj-lt"/>
              </a:rPr>
              <a:t>Каждый день родители ждали…</a:t>
            </a:r>
            <a:endParaRPr lang="ru-RU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1) …приезда сына из Петербурга.</a:t>
            </a: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2) … что приедет их сын из Петербурга</a:t>
            </a: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3) … письма и надеялись на возвращение сына.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⁮</a:t>
            </a:r>
            <a:r>
              <a:rPr lang="en-US" sz="2800" dirty="0">
                <a:solidFill>
                  <a:srgbClr val="000000"/>
                </a:solidFill>
              </a:rPr>
              <a:t>2)</a:t>
            </a:r>
            <a:r>
              <a:rPr lang="ru-RU" sz="2800" dirty="0">
                <a:solidFill>
                  <a:srgbClr val="000000"/>
                </a:solidFill>
              </a:rPr>
              <a:t> … что приедет их сын из Петербурга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429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ирог 10"/>
          <p:cNvSpPr/>
          <p:nvPr/>
        </p:nvSpPr>
        <p:spPr>
          <a:xfrm rot="17967628">
            <a:off x="666262" y="638997"/>
            <a:ext cx="3240000" cy="3240000"/>
          </a:xfrm>
          <a:prstGeom prst="pie">
            <a:avLst>
              <a:gd name="adj1" fmla="val 19822304"/>
              <a:gd name="adj2" fmla="val 3623734"/>
            </a:avLst>
          </a:prstGeom>
          <a:solidFill>
            <a:srgbClr val="FF0066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sp>
        <p:nvSpPr>
          <p:cNvPr id="12" name="Пирог 11"/>
          <p:cNvSpPr/>
          <p:nvPr/>
        </p:nvSpPr>
        <p:spPr>
          <a:xfrm rot="20842600">
            <a:off x="646018" y="638997"/>
            <a:ext cx="3240000" cy="3240000"/>
          </a:xfrm>
          <a:prstGeom prst="pie">
            <a:avLst>
              <a:gd name="adj1" fmla="val 11612267"/>
              <a:gd name="adj2" fmla="val 17036333"/>
            </a:avLst>
          </a:prstGeom>
          <a:solidFill>
            <a:srgbClr val="FFFF0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sp>
        <p:nvSpPr>
          <p:cNvPr id="13" name="Пирог 12"/>
          <p:cNvSpPr/>
          <p:nvPr/>
        </p:nvSpPr>
        <p:spPr>
          <a:xfrm rot="1837333">
            <a:off x="676635" y="627007"/>
            <a:ext cx="3240000" cy="3240000"/>
          </a:xfrm>
          <a:prstGeom prst="pie">
            <a:avLst>
              <a:gd name="adj1" fmla="val 19765065"/>
              <a:gd name="adj2" fmla="val 3529335"/>
            </a:avLst>
          </a:prstGeom>
          <a:solidFill>
            <a:srgbClr val="00B0F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sp>
        <p:nvSpPr>
          <p:cNvPr id="14" name="Пирог 13"/>
          <p:cNvSpPr/>
          <p:nvPr/>
        </p:nvSpPr>
        <p:spPr>
          <a:xfrm rot="4522534">
            <a:off x="687678" y="616658"/>
            <a:ext cx="3240000" cy="3240000"/>
          </a:xfrm>
          <a:prstGeom prst="pie">
            <a:avLst>
              <a:gd name="adj1" fmla="val 910810"/>
              <a:gd name="adj2" fmla="val 6217921"/>
            </a:avLst>
          </a:prstGeom>
          <a:solidFill>
            <a:srgbClr val="92D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cxnSp>
        <p:nvCxnSpPr>
          <p:cNvPr id="37" name="Прямая соединительная линия 36"/>
          <p:cNvCxnSpPr>
            <a:stCxn id="27" idx="2"/>
            <a:endCxn id="27" idx="6"/>
          </p:cNvCxnSpPr>
          <p:nvPr/>
        </p:nvCxnSpPr>
        <p:spPr>
          <a:xfrm>
            <a:off x="660877" y="2260110"/>
            <a:ext cx="3240000" cy="0"/>
          </a:xfrm>
          <a:prstGeom prst="line">
            <a:avLst/>
          </a:prstGeom>
          <a:noFill/>
          <a:ln w="571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27" name="Овал 26"/>
          <p:cNvSpPr/>
          <p:nvPr/>
        </p:nvSpPr>
        <p:spPr>
          <a:xfrm>
            <a:off x="660877" y="640110"/>
            <a:ext cx="3240000" cy="3240000"/>
          </a:xfrm>
          <a:prstGeom prst="ellipse">
            <a:avLst/>
          </a:prstGeom>
          <a:noFill/>
          <a:ln w="571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cxnSp>
        <p:nvCxnSpPr>
          <p:cNvPr id="47" name="Прямая соединительная линия 46"/>
          <p:cNvCxnSpPr>
            <a:stCxn id="27" idx="0"/>
            <a:endCxn id="27" idx="4"/>
          </p:cNvCxnSpPr>
          <p:nvPr/>
        </p:nvCxnSpPr>
        <p:spPr>
          <a:xfrm>
            <a:off x="2280877" y="640110"/>
            <a:ext cx="0" cy="3240000"/>
          </a:xfrm>
          <a:prstGeom prst="line">
            <a:avLst/>
          </a:prstGeom>
          <a:noFill/>
          <a:ln w="57150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9" name="Овал 48"/>
          <p:cNvSpPr/>
          <p:nvPr/>
        </p:nvSpPr>
        <p:spPr>
          <a:xfrm>
            <a:off x="1834830" y="1801797"/>
            <a:ext cx="902863" cy="914400"/>
          </a:xfrm>
          <a:prstGeom prst="ellipse">
            <a:avLst/>
          </a:prstGeom>
          <a:solidFill>
            <a:sysClr val="window" lastClr="FFFFFF"/>
          </a:solidFill>
          <a:ln w="381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grpSp>
        <p:nvGrpSpPr>
          <p:cNvPr id="50" name="Группа 49"/>
          <p:cNvGrpSpPr/>
          <p:nvPr/>
        </p:nvGrpSpPr>
        <p:grpSpPr>
          <a:xfrm>
            <a:off x="1956877" y="892198"/>
            <a:ext cx="653385" cy="2728398"/>
            <a:chOff x="2303544" y="1131590"/>
            <a:chExt cx="653385" cy="2728398"/>
          </a:xfrm>
        </p:grpSpPr>
        <p:grpSp>
          <p:nvGrpSpPr>
            <p:cNvPr id="51" name="Группа 50"/>
            <p:cNvGrpSpPr/>
            <p:nvPr/>
          </p:nvGrpSpPr>
          <p:grpSpPr>
            <a:xfrm>
              <a:off x="2308929" y="1131590"/>
              <a:ext cx="648000" cy="1688199"/>
              <a:chOff x="2308929" y="1143982"/>
              <a:chExt cx="648000" cy="1688199"/>
            </a:xfrm>
          </p:grpSpPr>
          <p:sp>
            <p:nvSpPr>
              <p:cNvPr id="55" name="Стрелка вверх 54"/>
              <p:cNvSpPr/>
              <p:nvPr/>
            </p:nvSpPr>
            <p:spPr>
              <a:xfrm>
                <a:off x="2400813" y="1143982"/>
                <a:ext cx="484632" cy="1329510"/>
              </a:xfrm>
              <a:prstGeom prst="upArrow">
                <a:avLst>
                  <a:gd name="adj1" fmla="val 50000"/>
                  <a:gd name="adj2" fmla="val 84941"/>
                </a:avLst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Gabriola"/>
                  <a:ea typeface="+mn-ea"/>
                  <a:cs typeface="+mn-cs"/>
                </a:endParaRPr>
              </a:p>
            </p:txBody>
          </p:sp>
          <p:sp>
            <p:nvSpPr>
              <p:cNvPr id="56" name="Овал 55"/>
              <p:cNvSpPr/>
              <p:nvPr/>
            </p:nvSpPr>
            <p:spPr>
              <a:xfrm>
                <a:off x="2308929" y="2184181"/>
                <a:ext cx="648000" cy="64800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Gabriola"/>
                  <a:ea typeface="+mn-ea"/>
                  <a:cs typeface="+mn-cs"/>
                </a:endParaRPr>
              </a:p>
            </p:txBody>
          </p:sp>
        </p:grpSp>
        <p:grpSp>
          <p:nvGrpSpPr>
            <p:cNvPr id="52" name="Группа 51"/>
            <p:cNvGrpSpPr/>
            <p:nvPr/>
          </p:nvGrpSpPr>
          <p:grpSpPr>
            <a:xfrm rot="10800000">
              <a:off x="2303544" y="2171789"/>
              <a:ext cx="648000" cy="1688199"/>
              <a:chOff x="2308929" y="1143982"/>
              <a:chExt cx="648000" cy="1688199"/>
            </a:xfrm>
          </p:grpSpPr>
          <p:sp>
            <p:nvSpPr>
              <p:cNvPr id="53" name="Стрелка вверх 52"/>
              <p:cNvSpPr/>
              <p:nvPr/>
            </p:nvSpPr>
            <p:spPr>
              <a:xfrm>
                <a:off x="2400813" y="1143982"/>
                <a:ext cx="484632" cy="1329510"/>
              </a:xfrm>
              <a:prstGeom prst="upArrow">
                <a:avLst>
                  <a:gd name="adj1" fmla="val 50000"/>
                  <a:gd name="adj2" fmla="val 84941"/>
                </a:avLst>
              </a:prstGeom>
              <a:noFill/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Gabriola"/>
                  <a:ea typeface="+mn-ea"/>
                  <a:cs typeface="+mn-cs"/>
                </a:endParaRPr>
              </a:p>
            </p:txBody>
          </p:sp>
          <p:sp>
            <p:nvSpPr>
              <p:cNvPr id="54" name="Овал 53"/>
              <p:cNvSpPr/>
              <p:nvPr/>
            </p:nvSpPr>
            <p:spPr>
              <a:xfrm>
                <a:off x="2308929" y="2184181"/>
                <a:ext cx="648000" cy="648000"/>
              </a:xfrm>
              <a:prstGeom prst="ellipse">
                <a:avLst/>
              </a:prstGeom>
              <a:solidFill>
                <a:sysClr val="windowText" lastClr="000000"/>
              </a:solidFill>
              <a:ln w="25400" cap="flat" cmpd="sng" algn="ctr">
                <a:noFill/>
                <a:prstDash val="solid"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Gabriola"/>
                  <a:ea typeface="+mn-ea"/>
                  <a:cs typeface="+mn-cs"/>
                </a:endParaRPr>
              </a:p>
            </p:txBody>
          </p:sp>
        </p:grpSp>
      </p:grpSp>
      <p:sp>
        <p:nvSpPr>
          <p:cNvPr id="57" name="Стрелка вверх 56"/>
          <p:cNvSpPr/>
          <p:nvPr/>
        </p:nvSpPr>
        <p:spPr>
          <a:xfrm>
            <a:off x="2062077" y="903979"/>
            <a:ext cx="484632" cy="1329510"/>
          </a:xfrm>
          <a:prstGeom prst="upArrow">
            <a:avLst>
              <a:gd name="adj1" fmla="val 50000"/>
              <a:gd name="adj2" fmla="val 84941"/>
            </a:avLst>
          </a:prstGeom>
          <a:solidFill>
            <a:sysClr val="windowText" lastClr="000000"/>
          </a:solidFill>
          <a:ln w="25400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Gabriola"/>
              <a:ea typeface="+mn-ea"/>
              <a:cs typeface="+mn-cs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6894" y="4028528"/>
            <a:ext cx="9082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Чтобы стрелка начала крутиться и чтобы остановилась – кликни по ней.</a:t>
            </a:r>
          </a:p>
        </p:txBody>
      </p:sp>
      <p:sp>
        <p:nvSpPr>
          <p:cNvPr id="84" name="Овал 83"/>
          <p:cNvSpPr/>
          <p:nvPr/>
        </p:nvSpPr>
        <p:spPr>
          <a:xfrm>
            <a:off x="5163522" y="618996"/>
            <a:ext cx="3240000" cy="3240000"/>
          </a:xfrm>
          <a:prstGeom prst="ellipse">
            <a:avLst/>
          </a:prstGeom>
          <a:solidFill>
            <a:srgbClr val="FFFF00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TextBox 84"/>
          <p:cNvSpPr txBox="1"/>
          <p:nvPr/>
        </p:nvSpPr>
        <p:spPr>
          <a:xfrm rot="1978282">
            <a:off x="7121660" y="1077957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1</a:t>
            </a:r>
          </a:p>
        </p:txBody>
      </p:sp>
      <p:sp>
        <p:nvSpPr>
          <p:cNvPr id="86" name="TextBox 85"/>
          <p:cNvSpPr txBox="1"/>
          <p:nvPr/>
        </p:nvSpPr>
        <p:spPr>
          <a:xfrm rot="5587791">
            <a:off x="7690232" y="1977584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 rot="9086529">
            <a:off x="7093257" y="2947902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3</a:t>
            </a:r>
          </a:p>
        </p:txBody>
      </p:sp>
      <p:sp>
        <p:nvSpPr>
          <p:cNvPr id="88" name="TextBox 87"/>
          <p:cNvSpPr txBox="1"/>
          <p:nvPr/>
        </p:nvSpPr>
        <p:spPr>
          <a:xfrm rot="12689075">
            <a:off x="6015223" y="2932071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4</a:t>
            </a:r>
          </a:p>
        </p:txBody>
      </p:sp>
      <p:sp>
        <p:nvSpPr>
          <p:cNvPr id="89" name="TextBox 88"/>
          <p:cNvSpPr txBox="1"/>
          <p:nvPr/>
        </p:nvSpPr>
        <p:spPr>
          <a:xfrm rot="16025486">
            <a:off x="5433629" y="1908205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5</a:t>
            </a:r>
          </a:p>
        </p:txBody>
      </p:sp>
      <p:sp>
        <p:nvSpPr>
          <p:cNvPr id="90" name="TextBox 89"/>
          <p:cNvSpPr txBox="1"/>
          <p:nvPr/>
        </p:nvSpPr>
        <p:spPr>
          <a:xfrm rot="20021006">
            <a:off x="6123314" y="919319"/>
            <a:ext cx="4283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C00000"/>
                </a:solidFill>
                <a:latin typeface="Cambria" pitchFamily="18" charset="0"/>
                <a:ea typeface="Cambria" pitchFamily="18" charset="0"/>
              </a:rPr>
              <a:t>6</a:t>
            </a:r>
          </a:p>
        </p:txBody>
      </p:sp>
      <p:cxnSp>
        <p:nvCxnSpPr>
          <p:cNvPr id="93" name="Прямая соединительная линия 92"/>
          <p:cNvCxnSpPr/>
          <p:nvPr/>
        </p:nvCxnSpPr>
        <p:spPr>
          <a:xfrm flipH="1">
            <a:off x="5364088" y="1419622"/>
            <a:ext cx="2771934" cy="160000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5508104" y="1264982"/>
            <a:ext cx="2627916" cy="1877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>
            <a:stCxn id="84" idx="0"/>
            <a:endCxn id="84" idx="4"/>
          </p:cNvCxnSpPr>
          <p:nvPr/>
        </p:nvCxnSpPr>
        <p:spPr>
          <a:xfrm>
            <a:off x="6783522" y="618996"/>
            <a:ext cx="0" cy="32400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Овал 105"/>
          <p:cNvSpPr/>
          <p:nvPr/>
        </p:nvSpPr>
        <p:spPr>
          <a:xfrm>
            <a:off x="6337475" y="1780683"/>
            <a:ext cx="902863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7" name="Группа 106"/>
          <p:cNvGrpSpPr/>
          <p:nvPr/>
        </p:nvGrpSpPr>
        <p:grpSpPr>
          <a:xfrm>
            <a:off x="6459522" y="871084"/>
            <a:ext cx="653385" cy="2728398"/>
            <a:chOff x="2303544" y="1131590"/>
            <a:chExt cx="653385" cy="2728398"/>
          </a:xfrm>
        </p:grpSpPr>
        <p:grpSp>
          <p:nvGrpSpPr>
            <p:cNvPr id="108" name="Группа 107"/>
            <p:cNvGrpSpPr/>
            <p:nvPr/>
          </p:nvGrpSpPr>
          <p:grpSpPr>
            <a:xfrm>
              <a:off x="2308929" y="1131590"/>
              <a:ext cx="648000" cy="1688199"/>
              <a:chOff x="2308929" y="1143982"/>
              <a:chExt cx="648000" cy="1688199"/>
            </a:xfrm>
          </p:grpSpPr>
          <p:sp>
            <p:nvSpPr>
              <p:cNvPr id="112" name="Стрелка вверх 111"/>
              <p:cNvSpPr/>
              <p:nvPr/>
            </p:nvSpPr>
            <p:spPr>
              <a:xfrm>
                <a:off x="2400813" y="1143982"/>
                <a:ext cx="484632" cy="1329510"/>
              </a:xfrm>
              <a:prstGeom prst="upArrow">
                <a:avLst>
                  <a:gd name="adj1" fmla="val 50000"/>
                  <a:gd name="adj2" fmla="val 84941"/>
                </a:avLst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3" name="Овал 112"/>
              <p:cNvSpPr/>
              <p:nvPr/>
            </p:nvSpPr>
            <p:spPr>
              <a:xfrm>
                <a:off x="2308929" y="2184181"/>
                <a:ext cx="648000" cy="64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grpSp>
          <p:nvGrpSpPr>
            <p:cNvPr id="109" name="Группа 108"/>
            <p:cNvGrpSpPr/>
            <p:nvPr/>
          </p:nvGrpSpPr>
          <p:grpSpPr>
            <a:xfrm rot="10800000">
              <a:off x="2303544" y="2171789"/>
              <a:ext cx="648000" cy="1688199"/>
              <a:chOff x="2308929" y="1143982"/>
              <a:chExt cx="648000" cy="1688199"/>
            </a:xfrm>
          </p:grpSpPr>
          <p:sp>
            <p:nvSpPr>
              <p:cNvPr id="110" name="Стрелка вверх 109"/>
              <p:cNvSpPr/>
              <p:nvPr/>
            </p:nvSpPr>
            <p:spPr>
              <a:xfrm>
                <a:off x="2400813" y="1143982"/>
                <a:ext cx="484632" cy="1329510"/>
              </a:xfrm>
              <a:prstGeom prst="upArrow">
                <a:avLst>
                  <a:gd name="adj1" fmla="val 50000"/>
                  <a:gd name="adj2" fmla="val 84941"/>
                </a:avLst>
              </a:prstGeom>
              <a:noFill/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11" name="Овал 110"/>
              <p:cNvSpPr/>
              <p:nvPr/>
            </p:nvSpPr>
            <p:spPr>
              <a:xfrm>
                <a:off x="2308929" y="2184181"/>
                <a:ext cx="648000" cy="648000"/>
              </a:xfrm>
              <a:prstGeom prst="ellipse">
                <a:avLst/>
              </a:prstGeom>
              <a:solidFill>
                <a:schemeClr val="tx1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14" name="Стрелка вверх 113"/>
          <p:cNvSpPr/>
          <p:nvPr/>
        </p:nvSpPr>
        <p:spPr>
          <a:xfrm>
            <a:off x="6564722" y="882865"/>
            <a:ext cx="484632" cy="1329510"/>
          </a:xfrm>
          <a:prstGeom prst="upArrow">
            <a:avLst>
              <a:gd name="adj1" fmla="val 50000"/>
              <a:gd name="adj2" fmla="val 84941"/>
            </a:avLst>
          </a:prstGeom>
          <a:solidFill>
            <a:schemeClr val="tx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963399" y="-20538"/>
            <a:ext cx="2688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Выбери цвет вопроса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93207" y="-20538"/>
            <a:ext cx="2823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Выбери номер вопроса</a:t>
            </a:r>
          </a:p>
        </p:txBody>
      </p:sp>
      <p:sp>
        <p:nvSpPr>
          <p:cNvPr id="23" name="Пятиугольник 22">
            <a:hlinkClick r:id="" action="ppaction://hlinkshowjump?jump=nextslide"/>
          </p:cNvPr>
          <p:cNvSpPr/>
          <p:nvPr/>
        </p:nvSpPr>
        <p:spPr>
          <a:xfrm>
            <a:off x="7600748" y="4488922"/>
            <a:ext cx="1291732" cy="360040"/>
          </a:xfrm>
          <a:prstGeom prst="homePlate">
            <a:avLst/>
          </a:prstGeom>
          <a:solidFill>
            <a:srgbClr val="CC0099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вопросам</a:t>
            </a:r>
          </a:p>
        </p:txBody>
      </p:sp>
      <p:sp>
        <p:nvSpPr>
          <p:cNvPr id="62" name="Рамка 6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2" name="Умножение 41">
            <a:hlinkClick r:id="" action="ppaction://hlinkshowjump?jump=endshow"/>
          </p:cNvPr>
          <p:cNvSpPr/>
          <p:nvPr/>
        </p:nvSpPr>
        <p:spPr>
          <a:xfrm>
            <a:off x="179512" y="4397860"/>
            <a:ext cx="576064" cy="576064"/>
          </a:xfrm>
          <a:prstGeom prst="mathMultiply">
            <a:avLst>
              <a:gd name="adj1" fmla="val 11762"/>
            </a:avLst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0263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</p:childTnLst>
        </p:cTn>
      </p:par>
    </p:tnLst>
    <p:bldLst>
      <p:bldP spid="57" grpId="0" animBg="1"/>
      <p:bldP spid="57" grpId="1" animBg="1"/>
      <p:bldP spid="114" grpId="0" animBg="1"/>
      <p:bldP spid="114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0"/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В каком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+mj-lt"/>
              </a:rPr>
              <a:t>предл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-и союз связывает </a:t>
            </a:r>
            <a:r>
              <a:rPr lang="ru-RU" sz="2000" b="1" i="0" dirty="0" err="1">
                <a:solidFill>
                  <a:srgbClr val="000000"/>
                </a:solidFill>
                <a:effectLst/>
                <a:latin typeface="+mj-lt"/>
              </a:rPr>
              <a:t>однород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. члены предложения (знаки препинания не проставлены)?</a:t>
            </a:r>
            <a:endParaRPr lang="ru-RU" sz="2000" b="0" i="0" dirty="0">
              <a:solidFill>
                <a:srgbClr val="000000"/>
              </a:solidFill>
              <a:effectLst/>
              <a:latin typeface="+mj-lt"/>
            </a:endParaRP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1) Заря бывает не только утренняя но и  вечерняя.</a:t>
            </a: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2) За окном медленно падал снежок и ясный свет лежал на стенах комнаты.</a:t>
            </a:r>
          </a:p>
          <a:p>
            <a:pPr algn="just" rtl="0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⁮ 3) Стало темнеть и улицы мало-помалу опустели.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⁮ 1) Заря бывает не только утренняя но и  вечерняя.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8524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ru-RU" sz="2000" b="1" i="0" dirty="0">
                <a:solidFill>
                  <a:schemeClr val="tx1"/>
                </a:solidFill>
                <a:effectLst/>
                <a:latin typeface="+mj-lt"/>
              </a:rPr>
              <a:t>Найдите предложение с составным подчинительным союзом</a:t>
            </a:r>
          </a:p>
          <a:p>
            <a:pPr algn="l" fontAlgn="base"/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1) Когда я закончил школу, поехал поступать в университет.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2) Прежде чем браться за эту работу, рассчитай свои силы.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3) Он знал, что мы всегда ему поможем.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4) Он выполнит задание, если немного постарается.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2) Прежде чем браться за эту работу, рассчитай свои силы.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92D050"/>
          </a:solidFill>
          <a:ln>
            <a:solidFill>
              <a:srgbClr val="78B83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63862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267494"/>
            <a:ext cx="7056784" cy="2046760"/>
          </a:xfrm>
          <a:prstGeom prst="roundRect">
            <a:avLst>
              <a:gd name="adj" fmla="val 15520"/>
            </a:avLst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ru-RU" sz="2000" b="1" i="0" dirty="0">
                <a:solidFill>
                  <a:schemeClr val="tx1"/>
                </a:solidFill>
                <a:effectLst/>
                <a:latin typeface="+mj-lt"/>
              </a:rPr>
              <a:t>В каком предложении неправильно расставлены запятые?</a:t>
            </a:r>
          </a:p>
          <a:p>
            <a:pPr algn="l" fontAlgn="base"/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1) Мал золотник, да дорог.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2) Без нитки, да иголки шубы не пошить.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3) Теперь особенно было заметно, как он высок ростом.</a:t>
            </a:r>
            <a:b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chemeClr val="tx1"/>
                </a:solidFill>
                <a:effectLst/>
                <a:latin typeface="+mj-lt"/>
              </a:rPr>
              <a:t>4) Я сказал мальчикам, что заблудился, и подсел к ним.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2) Без нитки, да иголки шубы не пошить.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5473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ru-RU" sz="1600" b="1" i="0" dirty="0">
                <a:solidFill>
                  <a:schemeClr val="tx1"/>
                </a:solidFill>
                <a:effectLst/>
                <a:latin typeface="+mj-lt"/>
              </a:rPr>
              <a:t>Укажите правильное объяснение постановки запятой в предложении: Ночь прошла под большой чистой луной, и к утру лег первый снег.</a:t>
            </a:r>
          </a:p>
          <a:p>
            <a:pPr algn="l" fontAlgn="base"/>
            <a: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  <a:t>1) Запятая стоит перед союзом и, так как он связывает однородные члены предложения.</a:t>
            </a:r>
            <a:b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  <a:t>2) Запятая стоит перед причастным оборотом.</a:t>
            </a:r>
            <a:b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  <a:t>3) Запятая стоит перед деепричастным оборотом.</a:t>
            </a:r>
            <a:b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1600" b="0" i="0" dirty="0">
                <a:solidFill>
                  <a:schemeClr val="tx1"/>
                </a:solidFill>
                <a:effectLst/>
                <a:latin typeface="+mj-lt"/>
              </a:rPr>
              <a:t>4) Запятая стоит перед союзом и, так как этот союз соединяет два простых предложения в составе сложного.</a:t>
            </a:r>
          </a:p>
          <a:p>
            <a:pPr algn="ctr"/>
            <a:endParaRPr lang="ru-RU" sz="16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4) Запятая стоит перед союзом и, так как этот союз соединяет два простых предложения в составе сложного.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4457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 fontAlgn="base"/>
            <a:r>
              <a:rPr lang="ru-RU" sz="2400" b="1" i="0" dirty="0">
                <a:solidFill>
                  <a:schemeClr val="tx1"/>
                </a:solidFill>
                <a:effectLst/>
                <a:latin typeface="+mj-lt"/>
              </a:rPr>
              <a:t>Укажите предложение со слитным написанием выделенного слова</a:t>
            </a:r>
          </a:p>
          <a:p>
            <a:pPr algn="l" fontAlgn="base"/>
            <a: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  <a:t>1) Он спрятался (ЗА)ТО дерево.</a:t>
            </a:r>
            <a:b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  <a:t>2) Он сделал все (ТАК)ЖЕ аккуратно, как и в прошлый раз.</a:t>
            </a:r>
            <a:b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  <a:t>3) Он сделал (ТО)ЖЕ самое.</a:t>
            </a:r>
            <a:b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</a:br>
            <a:r>
              <a:rPr lang="ru-RU" sz="2400" b="0" i="0" dirty="0">
                <a:solidFill>
                  <a:schemeClr val="tx1"/>
                </a:solidFill>
                <a:effectLst/>
                <a:latin typeface="+mj-lt"/>
              </a:rPr>
              <a:t>4) Мы (ТАК)ЖЕ посетили эту выставку.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4) Мы ТАКЖЕ посетили эту выставку.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4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i="0" dirty="0">
                <a:solidFill>
                  <a:srgbClr val="000000"/>
                </a:solidFill>
                <a:effectLst/>
                <a:latin typeface="+mj-lt"/>
              </a:rPr>
              <a:t>Определите разряд союза в предложении</a:t>
            </a:r>
            <a:r>
              <a:rPr lang="ru-RU" sz="2600" b="0" i="0" dirty="0">
                <a:solidFill>
                  <a:srgbClr val="000000"/>
                </a:solidFill>
                <a:effectLst/>
                <a:latin typeface="+mj-lt"/>
              </a:rPr>
              <a:t>: Все боязливо стали ос­матриваться вокруг, так как услышали неясный шум.</a:t>
            </a:r>
            <a:endParaRPr lang="ru-RU" sz="26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Подчинительный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451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Укажите предложение, в котором  (то)же пишется слитно.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/>
            </a:r>
            <a:b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1) Мы почувствовали, что отцу не хочется разговаривать, Галина (то)же молчала.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2) Он повторил (то)же, что и мы.</a:t>
            </a:r>
            <a:b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3) Теплая небесная вода для растений (то)же самое, что для людей любовь.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rgbClr val="000000"/>
                </a:solidFill>
              </a:rPr>
              <a:t>1) Мы почувствовали, что отцу не хочется разговаривать, Галина (то)же молчала.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2087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92D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В каком предложении ЧТОБЫ, ТОЖЕ, ЗАТО – союзы?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1.Что(бы) как-нибудь не вздумал удерживать хозяин, он вышел потихоньку из комнаты.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2.На что(бы), казалось, нужна была Плюшкину такая гибель подобных изделий?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3.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2000" i="0" dirty="0">
                <a:solidFill>
                  <a:srgbClr val="000000"/>
                </a:solidFill>
                <a:effectLst/>
                <a:latin typeface="+mj-lt"/>
              </a:rPr>
              <a:t>Что(бы) 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такого сделать?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4.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 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То(же) слово, да молвил не так.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FFFF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496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01884" y="4000099"/>
            <a:ext cx="319794" cy="360040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16103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Тек </a:t>
            </a:r>
            <a:r>
              <a:rPr lang="ru-RU" sz="2400" dirty="0">
                <a:solidFill>
                  <a:srgbClr val="000000"/>
                </a:solidFill>
              </a:rPr>
              <a:t>чтобы как-нибудь не вздумал удерживать хозяин, он вышел потихоньку из комнаты.</a:t>
            </a:r>
          </a:p>
        </p:txBody>
      </p:sp>
      <p:sp>
        <p:nvSpPr>
          <p:cNvPr id="9" name="Нашивка 8">
            <a:hlinkClick r:id="rId4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FF00"/>
          </a:solidFill>
          <a:ln>
            <a:solidFill>
              <a:srgbClr val="E7E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1735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gradFill flip="none"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>
            <a:hlinkClick r:id="rId2" action="ppaction://hlinksldjump"/>
          </p:cNvPr>
          <p:cNvSpPr/>
          <p:nvPr/>
        </p:nvSpPr>
        <p:spPr>
          <a:xfrm>
            <a:off x="215656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5" name="Скругленный прямоугольник 4">
            <a:hlinkClick r:id="rId3" action="ppaction://hlinksldjump"/>
          </p:cNvPr>
          <p:cNvSpPr/>
          <p:nvPr/>
        </p:nvSpPr>
        <p:spPr>
          <a:xfrm>
            <a:off x="1699021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6" name="Скругленный прямоугольник 5">
            <a:hlinkClick r:id="rId4" action="ppaction://hlinksldjump"/>
          </p:cNvPr>
          <p:cNvSpPr/>
          <p:nvPr/>
        </p:nvSpPr>
        <p:spPr>
          <a:xfrm>
            <a:off x="3182386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7" name="Скругленный прямоугольник 6">
            <a:hlinkClick r:id="rId5" action="ppaction://hlinksldjump"/>
          </p:cNvPr>
          <p:cNvSpPr/>
          <p:nvPr/>
        </p:nvSpPr>
        <p:spPr>
          <a:xfrm>
            <a:off x="4665751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8" name="Скругленный прямоугольник 7">
            <a:hlinkClick r:id="rId6" action="ppaction://hlinksldjump"/>
          </p:cNvPr>
          <p:cNvSpPr/>
          <p:nvPr/>
        </p:nvSpPr>
        <p:spPr>
          <a:xfrm>
            <a:off x="6149116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9" name="Скругленный прямоугольник 8">
            <a:hlinkClick r:id="rId7" action="ppaction://hlinksldjump"/>
          </p:cNvPr>
          <p:cNvSpPr/>
          <p:nvPr/>
        </p:nvSpPr>
        <p:spPr>
          <a:xfrm>
            <a:off x="7632480" y="459367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10" name="Скругленный прямоугольник 9">
            <a:hlinkClick r:id="rId8" action="ppaction://hlinksldjump"/>
          </p:cNvPr>
          <p:cNvSpPr/>
          <p:nvPr/>
        </p:nvSpPr>
        <p:spPr>
          <a:xfrm>
            <a:off x="215656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11" name="Скругленный прямоугольник 10">
            <a:hlinkClick r:id="rId9" action="ppaction://hlinksldjump"/>
          </p:cNvPr>
          <p:cNvSpPr/>
          <p:nvPr/>
        </p:nvSpPr>
        <p:spPr>
          <a:xfrm>
            <a:off x="1699021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12" name="Скругленный прямоугольник 11">
            <a:hlinkClick r:id="rId10" action="ppaction://hlinksldjump"/>
          </p:cNvPr>
          <p:cNvSpPr/>
          <p:nvPr/>
        </p:nvSpPr>
        <p:spPr>
          <a:xfrm>
            <a:off x="3182386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13" name="Скругленный прямоугольник 12">
            <a:hlinkClick r:id="rId11" action="ppaction://hlinksldjump"/>
          </p:cNvPr>
          <p:cNvSpPr/>
          <p:nvPr/>
        </p:nvSpPr>
        <p:spPr>
          <a:xfrm>
            <a:off x="4670356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14" name="Скругленный прямоугольник 13">
            <a:hlinkClick r:id="rId12" action="ppaction://hlinksldjump"/>
          </p:cNvPr>
          <p:cNvSpPr/>
          <p:nvPr/>
        </p:nvSpPr>
        <p:spPr>
          <a:xfrm>
            <a:off x="6149116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15" name="Скругленный прямоугольник 14">
            <a:hlinkClick r:id="rId13" action="ppaction://hlinksldjump"/>
          </p:cNvPr>
          <p:cNvSpPr/>
          <p:nvPr/>
        </p:nvSpPr>
        <p:spPr>
          <a:xfrm>
            <a:off x="7632480" y="1451527"/>
            <a:ext cx="1260000" cy="720000"/>
          </a:xfrm>
          <a:prstGeom prst="roundRect">
            <a:avLst/>
          </a:prstGeom>
          <a:solidFill>
            <a:srgbClr val="3FCDFF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16" name="Скругленный прямоугольник 15">
            <a:hlinkClick r:id="rId14" action="ppaction://hlinksldjump"/>
          </p:cNvPr>
          <p:cNvSpPr/>
          <p:nvPr/>
        </p:nvSpPr>
        <p:spPr>
          <a:xfrm>
            <a:off x="215656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17" name="Скругленный прямоугольник 16">
            <a:hlinkClick r:id="rId15" action="ppaction://hlinksldjump"/>
          </p:cNvPr>
          <p:cNvSpPr/>
          <p:nvPr/>
        </p:nvSpPr>
        <p:spPr>
          <a:xfrm>
            <a:off x="1699021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18" name="Скругленный прямоугольник 17">
            <a:hlinkClick r:id="rId16" action="ppaction://hlinksldjump"/>
          </p:cNvPr>
          <p:cNvSpPr/>
          <p:nvPr/>
        </p:nvSpPr>
        <p:spPr>
          <a:xfrm>
            <a:off x="3182386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19" name="Скругленный прямоугольник 18">
            <a:hlinkClick r:id="rId17" action="ppaction://hlinksldjump"/>
          </p:cNvPr>
          <p:cNvSpPr/>
          <p:nvPr/>
        </p:nvSpPr>
        <p:spPr>
          <a:xfrm>
            <a:off x="4665751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20" name="Скругленный прямоугольник 19">
            <a:hlinkClick r:id="rId18" action="ppaction://hlinksldjump"/>
          </p:cNvPr>
          <p:cNvSpPr/>
          <p:nvPr/>
        </p:nvSpPr>
        <p:spPr>
          <a:xfrm>
            <a:off x="6149116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21" name="Скругленный прямоугольник 20">
            <a:hlinkClick r:id="rId19" action="ppaction://hlinksldjump"/>
          </p:cNvPr>
          <p:cNvSpPr/>
          <p:nvPr/>
        </p:nvSpPr>
        <p:spPr>
          <a:xfrm>
            <a:off x="7632480" y="2443687"/>
            <a:ext cx="1260000" cy="720000"/>
          </a:xfrm>
          <a:prstGeom prst="roundRect">
            <a:avLst/>
          </a:prstGeom>
          <a:solidFill>
            <a:srgbClr val="92D05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22" name="Скругленный прямоугольник 21">
            <a:hlinkClick r:id="rId20" action="ppaction://hlinksldjump"/>
          </p:cNvPr>
          <p:cNvSpPr/>
          <p:nvPr/>
        </p:nvSpPr>
        <p:spPr>
          <a:xfrm>
            <a:off x="215656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23" name="Скругленный прямоугольник 22">
            <a:hlinkClick r:id="rId21" action="ppaction://hlinksldjump"/>
          </p:cNvPr>
          <p:cNvSpPr/>
          <p:nvPr/>
        </p:nvSpPr>
        <p:spPr>
          <a:xfrm>
            <a:off x="1699021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24" name="Скругленный прямоугольник 23">
            <a:hlinkClick r:id="rId22" action="ppaction://hlinksldjump"/>
          </p:cNvPr>
          <p:cNvSpPr/>
          <p:nvPr/>
        </p:nvSpPr>
        <p:spPr>
          <a:xfrm>
            <a:off x="3182386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25" name="Скругленный прямоугольник 24">
            <a:hlinkClick r:id="rId23" action="ppaction://hlinksldjump"/>
          </p:cNvPr>
          <p:cNvSpPr/>
          <p:nvPr/>
        </p:nvSpPr>
        <p:spPr>
          <a:xfrm>
            <a:off x="4665751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26" name="Скругленный прямоугольник 25">
            <a:hlinkClick r:id="rId24" action="ppaction://hlinksldjump"/>
          </p:cNvPr>
          <p:cNvSpPr/>
          <p:nvPr/>
        </p:nvSpPr>
        <p:spPr>
          <a:xfrm>
            <a:off x="6149116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27" name="Скругленный прямоугольник 26">
            <a:hlinkClick r:id="rId25" action="ppaction://hlinksldjump"/>
          </p:cNvPr>
          <p:cNvSpPr/>
          <p:nvPr/>
        </p:nvSpPr>
        <p:spPr>
          <a:xfrm>
            <a:off x="7632480" y="3435846"/>
            <a:ext cx="1260000" cy="720000"/>
          </a:xfrm>
          <a:prstGeom prst="roundRect">
            <a:avLst/>
          </a:prstGeom>
          <a:solidFill>
            <a:srgbClr val="FFFF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28" name="Пятиугольник 27">
            <a:hlinkClick r:id="rId26" action="ppaction://hlinksldjump"/>
          </p:cNvPr>
          <p:cNvSpPr/>
          <p:nvPr/>
        </p:nvSpPr>
        <p:spPr>
          <a:xfrm>
            <a:off x="6372200" y="4659982"/>
            <a:ext cx="2376264" cy="288032"/>
          </a:xfrm>
          <a:prstGeom prst="homePlate">
            <a:avLst/>
          </a:prstGeom>
          <a:solidFill>
            <a:srgbClr val="7030A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Выбрать вопрос</a:t>
            </a:r>
          </a:p>
        </p:txBody>
      </p:sp>
      <p:sp>
        <p:nvSpPr>
          <p:cNvPr id="29" name="Умножение 28">
            <a:hlinkClick r:id="" action="ppaction://hlinkshowjump?jump=endshow"/>
          </p:cNvPr>
          <p:cNvSpPr/>
          <p:nvPr/>
        </p:nvSpPr>
        <p:spPr>
          <a:xfrm>
            <a:off x="179512" y="4397860"/>
            <a:ext cx="576064" cy="576064"/>
          </a:xfrm>
          <a:prstGeom prst="mathMultiply">
            <a:avLst>
              <a:gd name="adj1" fmla="val 11762"/>
            </a:avLst>
          </a:prstGeom>
          <a:solidFill>
            <a:srgbClr val="3FCDFF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11685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8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DDD9C3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1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Союз – это …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… служебная часть речи, которая служит для связи однородных членов или частей сложного предложения».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223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2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2400" b="1" i="0" dirty="0">
                <a:solidFill>
                  <a:srgbClr val="000000"/>
                </a:solidFill>
                <a:effectLst/>
                <a:latin typeface="+mj-lt"/>
              </a:rPr>
              <a:t>В какой строке только сочинительные союзы?</a:t>
            </a:r>
          </a:p>
          <a:p>
            <a:pPr algn="l"/>
            <a:r>
              <a:rPr lang="ru-RU" sz="2400" b="0" i="0" dirty="0">
                <a:solidFill>
                  <a:srgbClr val="000000"/>
                </a:solidFill>
                <a:effectLst/>
                <a:latin typeface="+mj-lt"/>
              </a:rPr>
              <a:t>а) не только… но и, зато, или;             б) чтобы, если, а</a:t>
            </a:r>
          </a:p>
          <a:p>
            <a:pPr algn="l"/>
            <a:r>
              <a:rPr lang="ru-RU" sz="2400" b="0" i="0" dirty="0">
                <a:solidFill>
                  <a:srgbClr val="000000"/>
                </a:solidFill>
                <a:effectLst/>
                <a:latin typeface="+mj-lt"/>
              </a:rPr>
              <a:t> в) так как, также, либо;                         г) то…то, однако, что.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000000"/>
                </a:solidFill>
              </a:rPr>
              <a:t>а) не только… но и, зато, или;   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14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3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ru-RU" sz="2000" b="1" i="0" dirty="0">
                <a:solidFill>
                  <a:srgbClr val="000000"/>
                </a:solidFill>
                <a:effectLst/>
                <a:latin typeface="+mj-lt"/>
              </a:rPr>
              <a:t>Найди соответствия: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  1. как…так и, тоже, и                   а) составные, подчинительные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 2. когда, хотя, пока                       б) повторяющиеся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 3. потому что, как будто               в) сочинительные, соединительные</a:t>
            </a:r>
          </a:p>
          <a:p>
            <a:pPr algn="l"/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   4.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+mj-lt"/>
              </a:rPr>
              <a:t>ни..ни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+mj-lt"/>
              </a:rPr>
              <a:t>, не то…не то                  г) подчинительные, простые</a:t>
            </a:r>
          </a:p>
          <a:p>
            <a:pPr algn="ctr"/>
            <a:endParaRPr lang="ru-RU" sz="20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>
                <a:solidFill>
                  <a:schemeClr val="tx1"/>
                </a:solidFill>
              </a:rPr>
              <a:t> </a:t>
            </a:r>
            <a:r>
              <a:rPr lang="ru-RU" sz="4000" b="1" dirty="0">
                <a:solidFill>
                  <a:schemeClr val="tx1"/>
                </a:solidFill>
              </a:rPr>
              <a:t>1в, 2г, 3а, 4б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927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4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союзы от союзных слов? 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Союз не является членом предложения.</a:t>
            </a:r>
          </a:p>
          <a:p>
            <a:pPr marL="514350" indent="-514350" algn="ctr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Союз можно опустить.</a:t>
            </a:r>
          </a:p>
          <a:p>
            <a:pPr marL="514350" indent="-514350" algn="ctr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Самостоятельную часть речи можно заменить.</a:t>
            </a:r>
          </a:p>
          <a:p>
            <a:pPr marL="514350" indent="-514350" algn="ctr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Добавить ЖЕ или ИМЕННО.</a:t>
            </a:r>
          </a:p>
          <a:p>
            <a:pPr marL="514350" indent="-514350" algn="ctr">
              <a:buAutoNum type="arabicPeriod"/>
            </a:pPr>
            <a:r>
              <a:rPr lang="ru-RU" sz="1600" dirty="0">
                <a:solidFill>
                  <a:schemeClr val="tx1"/>
                </a:solidFill>
              </a:rPr>
              <a:t>Предложение с союзом нельзя превратить в вопросительное.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92698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5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Назовите все типы подчинительных союзов.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47864" y="3435846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Временные, условные, причинные, уступительные, целевые, следствия, сравнительные, изъяснительные.</a:t>
            </a: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1547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10">
          <a:fgClr>
            <a:srgbClr val="FF3BCC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амка 1"/>
          <p:cNvSpPr/>
          <p:nvPr/>
        </p:nvSpPr>
        <p:spPr>
          <a:xfrm>
            <a:off x="0" y="0"/>
            <a:ext cx="9144000" cy="5143500"/>
          </a:xfrm>
          <a:prstGeom prst="frame">
            <a:avLst>
              <a:gd name="adj1" fmla="val 1306"/>
            </a:avLst>
          </a:prstGeom>
          <a:solidFill>
            <a:srgbClr val="FF3B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22221" y="339502"/>
            <a:ext cx="1260000" cy="720000"/>
          </a:xfrm>
          <a:prstGeom prst="roundRect">
            <a:avLst/>
          </a:prstGeom>
          <a:solidFill>
            <a:srgbClr val="FF3BCC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solidFill>
                  <a:schemeClr val="tx1"/>
                </a:solidFill>
                <a:latin typeface="Bahnschrift Light Condensed" pitchFamily="34" charset="0"/>
              </a:rPr>
              <a:t>6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835696" y="339502"/>
            <a:ext cx="7056784" cy="1944216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</a:rPr>
              <a:t>Как отличить союз ЧТОБЫ с сочетанием ЧТО БЫ?</a:t>
            </a:r>
          </a:p>
        </p:txBody>
      </p:sp>
      <p:pic>
        <p:nvPicPr>
          <p:cNvPr id="1028" name="Picture 4" descr="https://sun9-24.userapi.com/Q6cT2XE9KpDwV3NqOIVtHemqLzpim6Ondz0R0g/JII1TJ9zH6c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66345" y="2139702"/>
            <a:ext cx="6595486" cy="102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3787175"/>
            <a:ext cx="2816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/>
              <a:t>Давайте проверим.</a:t>
            </a:r>
          </a:p>
        </p:txBody>
      </p:sp>
      <p:sp>
        <p:nvSpPr>
          <p:cNvPr id="7" name="Нашивка 6"/>
          <p:cNvSpPr/>
          <p:nvPr/>
        </p:nvSpPr>
        <p:spPr>
          <a:xfrm>
            <a:off x="2843808" y="4000099"/>
            <a:ext cx="319794" cy="360040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307618" y="3452594"/>
            <a:ext cx="5184576" cy="14401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  <a:ea typeface="Yu Gothic UI Light" panose="020B0300000000000000" pitchFamily="34" charset="-128"/>
              </a:rPr>
              <a:t>Чтобы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  <a:ea typeface="Yu Gothic UI Light" panose="020B0300000000000000" pitchFamily="34" charset="-128"/>
              </a:rPr>
              <a:t> — значение цели или изъяснительное, нельзя убрать </a:t>
            </a:r>
            <a:r>
              <a:rPr lang="ru-RU" sz="3200" b="1" dirty="0">
                <a:solidFill>
                  <a:srgbClr val="000000"/>
                </a:solidFill>
                <a:latin typeface="Gabriola" panose="04040605051002020D02" pitchFamily="82" charset="0"/>
                <a:ea typeface="Yu Gothic UI Light" panose="020B0300000000000000" pitchFamily="34" charset="-128"/>
              </a:rPr>
              <a:t>бы</a:t>
            </a:r>
            <a:r>
              <a:rPr lang="ru-RU" sz="3200" dirty="0">
                <a:solidFill>
                  <a:srgbClr val="000000"/>
                </a:solidFill>
                <a:latin typeface="Gabriola" panose="04040605051002020D02" pitchFamily="82" charset="0"/>
                <a:ea typeface="Yu Gothic UI Light" panose="020B0300000000000000" pitchFamily="34" charset="-128"/>
              </a:rPr>
              <a:t>.</a:t>
            </a:r>
            <a:endParaRPr lang="ru-RU" sz="3200" dirty="0">
              <a:latin typeface="Gabriola" panose="04040605051002020D02" pitchFamily="82" charset="0"/>
              <a:ea typeface="Yu Gothic UI Light" panose="020B0300000000000000" pitchFamily="34" charset="-128"/>
            </a:endParaRPr>
          </a:p>
        </p:txBody>
      </p:sp>
      <p:sp>
        <p:nvSpPr>
          <p:cNvPr id="9" name="Нашивка 8">
            <a:hlinkClick r:id="rId3" action="ppaction://hlinksldjump"/>
          </p:cNvPr>
          <p:cNvSpPr/>
          <p:nvPr/>
        </p:nvSpPr>
        <p:spPr>
          <a:xfrm>
            <a:off x="8604448" y="3651870"/>
            <a:ext cx="374665" cy="1008112"/>
          </a:xfrm>
          <a:prstGeom prst="chevron">
            <a:avLst/>
          </a:prstGeom>
          <a:solidFill>
            <a:srgbClr val="FF3BCC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39416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abriola"/>
        <a:ea typeface=""/>
        <a:cs typeface=""/>
      </a:majorFont>
      <a:minorFont>
        <a:latin typeface="Gabriol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695</Words>
  <Application>Microsoft Office PowerPoint</Application>
  <PresentationFormat>Экран (16:9)</PresentationFormat>
  <Paragraphs>161</Paragraphs>
  <Slides>27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Тема Office</vt:lpstr>
      <vt:lpstr>Повторение темы  «Союз»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ШКОЛА</dc:creator>
  <cp:lastModifiedBy>User</cp:lastModifiedBy>
  <cp:revision>15</cp:revision>
  <dcterms:created xsi:type="dcterms:W3CDTF">2023-06-16T07:11:26Z</dcterms:created>
  <dcterms:modified xsi:type="dcterms:W3CDTF">2024-09-09T15:53:34Z</dcterms:modified>
</cp:coreProperties>
</file>