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5" r:id="rId3"/>
    <p:sldId id="259" r:id="rId4"/>
    <p:sldId id="269" r:id="rId5"/>
    <p:sldId id="260" r:id="rId6"/>
    <p:sldId id="261" r:id="rId7"/>
    <p:sldId id="266" r:id="rId8"/>
    <p:sldId id="258" r:id="rId9"/>
    <p:sldId id="265" r:id="rId10"/>
    <p:sldId id="273" r:id="rId11"/>
    <p:sldId id="274" r:id="rId12"/>
    <p:sldId id="263" r:id="rId13"/>
    <p:sldId id="264" r:id="rId14"/>
    <p:sldId id="262" r:id="rId15"/>
    <p:sldId id="278" r:id="rId16"/>
    <p:sldId id="275" r:id="rId17"/>
    <p:sldId id="276" r:id="rId18"/>
    <p:sldId id="277" r:id="rId19"/>
    <p:sldId id="279" r:id="rId20"/>
    <p:sldId id="280" r:id="rId21"/>
    <p:sldId id="267" r:id="rId22"/>
    <p:sldId id="270" r:id="rId23"/>
    <p:sldId id="281" r:id="rId24"/>
    <p:sldId id="282" r:id="rId25"/>
    <p:sldId id="286" r:id="rId26"/>
    <p:sldId id="284" r:id="rId27"/>
    <p:sldId id="287" r:id="rId28"/>
    <p:sldId id="288" r:id="rId29"/>
    <p:sldId id="283" r:id="rId30"/>
    <p:sldId id="272" r:id="rId31"/>
    <p:sldId id="289" r:id="rId32"/>
    <p:sldId id="26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CC00"/>
    <a:srgbClr val="33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6F198-C799-4C69-A47D-E5F0B1DDDC9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22681-BC0E-4B3F-8CF7-40B78E142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вами две колонки, в которых приведены части словосочетаний, относящихся к информатике или к устройству и работе компьютера. Необходимо назвать эти словосочетания.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2681-BC0E-4B3F-8CF7-40B78E14285C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Восстановите из поврежденных слов термины, относящиеся к информатике и компьютеру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2681-BC0E-4B3F-8CF7-40B78E14285C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541-AE24-42CA-AE7D-19DF81FCA26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D1E6-42EB-4922-97DF-B0A78D895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541-AE24-42CA-AE7D-19DF81FCA26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D1E6-42EB-4922-97DF-B0A78D895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541-AE24-42CA-AE7D-19DF81FCA26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D1E6-42EB-4922-97DF-B0A78D895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541-AE24-42CA-AE7D-19DF81FCA26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D1E6-42EB-4922-97DF-B0A78D895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541-AE24-42CA-AE7D-19DF81FCA26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D1E6-42EB-4922-97DF-B0A78D895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541-AE24-42CA-AE7D-19DF81FCA26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D1E6-42EB-4922-97DF-B0A78D895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541-AE24-42CA-AE7D-19DF81FCA26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D1E6-42EB-4922-97DF-B0A78D895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541-AE24-42CA-AE7D-19DF81FCA26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D1E6-42EB-4922-97DF-B0A78D895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541-AE24-42CA-AE7D-19DF81FCA26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D1E6-42EB-4922-97DF-B0A78D895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541-AE24-42CA-AE7D-19DF81FCA26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D1E6-42EB-4922-97DF-B0A78D895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541-AE24-42CA-AE7D-19DF81FCA26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D1E6-42EB-4922-97DF-B0A78D895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B541-AE24-42CA-AE7D-19DF81FCA26A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4D1E6-42EB-4922-97DF-B0A78D8951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montearte.ru/wp-content/uploads/2014/07/Besplatnyiy-internet-v-CHernogorii.png" TargetMode="External"/><Relationship Id="rId3" Type="http://schemas.openxmlformats.org/officeDocument/2006/relationships/hyperlink" Target="http://detionline.com/mts/rules" TargetMode="External"/><Relationship Id="rId7" Type="http://schemas.openxmlformats.org/officeDocument/2006/relationships/hyperlink" Target="http://www.sostav.ru/blogs/images/feeds/16/31204.jpg" TargetMode="External"/><Relationship Id="rId2" Type="http://schemas.openxmlformats.org/officeDocument/2006/relationships/hyperlink" Target="http://riddle.su/pro_interne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skhold.ru/images/news/%D1%81%D0%BE%D1%86%D1%81%D0%B5%D1%82%D0%B8.jpg" TargetMode="External"/><Relationship Id="rId11" Type="http://schemas.openxmlformats.org/officeDocument/2006/relationships/hyperlink" Target="https://im0-tub-ru.yandex.net/i?id=1230fdbe9b68d27e9820b7abad98bdb6&amp;n=13" TargetMode="External"/><Relationship Id="rId5" Type="http://schemas.openxmlformats.org/officeDocument/2006/relationships/hyperlink" Target="https://10-sposobov.ru/wp-content/uploads/2017/05/6b337b970fa556c2e422.jpg" TargetMode="External"/><Relationship Id="rId10" Type="http://schemas.openxmlformats.org/officeDocument/2006/relationships/hyperlink" Target="https://im0-tub-ru.yandex.net/i?id=760f1873a9bec5fabc926ef88e274815&amp;n=13" TargetMode="External"/><Relationship Id="rId4" Type="http://schemas.openxmlformats.org/officeDocument/2006/relationships/hyperlink" Target="http://www.saferinternet.ru/" TargetMode="External"/><Relationship Id="rId9" Type="http://schemas.openxmlformats.org/officeDocument/2006/relationships/hyperlink" Target="https://im0-tub-ru.yandex.net/i?id=c3c13a75b37d455830169a92becccd9d&amp;n=1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75b6d941cf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58580" y="0"/>
            <a:ext cx="30854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ноября – международный день защиты информации</a:t>
            </a:r>
            <a:endParaRPr lang="ru-RU" sz="6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://static4.depositphotos.com/1021974/350/i/950/depositphotos_3504454-stock-photo-protected-lapt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58000"/>
            <a:ext cx="3600000" cy="270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51975" y="5157192"/>
            <a:ext cx="3629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/>
              <a:t>Подготовила: учитель информатики,</a:t>
            </a:r>
          </a:p>
          <a:p>
            <a:pPr algn="ctr"/>
            <a:r>
              <a:rPr lang="ru-RU" sz="1600" i="1" dirty="0" smtClean="0"/>
              <a:t>Осадчая Анастасия Сергеевна</a:t>
            </a:r>
          </a:p>
          <a:p>
            <a:pPr algn="ctr"/>
            <a:r>
              <a:rPr lang="ru-RU" sz="1600" i="1" dirty="0" smtClean="0"/>
              <a:t>МКОУ «Гимназия»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Конкурс «Ребусы»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5286388"/>
            <a:ext cx="4471990" cy="839775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Ответ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 НОУТБУК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794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664598" cy="2362204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Конкурс «Ребусы»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5932" y="5301208"/>
            <a:ext cx="4471990" cy="839775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Ответ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 ЯНДЕКС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4818" name="Рисунок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156817" cy="2443167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Конкурс «Ребусы»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5786454"/>
            <a:ext cx="4471990" cy="839775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Ответ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 модем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5" name="Рисунок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63159"/>
            <a:ext cx="7786742" cy="3312781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Конкурс «Ребусы»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6018225"/>
            <a:ext cx="4471990" cy="839775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Ответ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 браузер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80010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://montearte.ru/wp-content/uploads/2014/07/Besplatnyiy-internet-v-CHernogori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986785"/>
            <a:ext cx="4143404" cy="1871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Конкурс «Ребусы»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2010" y="5643578"/>
            <a:ext cx="4471990" cy="839775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Ответ: ВИРУС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650" y="0"/>
            <a:ext cx="7902575" cy="1412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Компьютерные вирусы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8313" y="1412875"/>
            <a:ext cx="4962525" cy="544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программы, которые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умеют размножаться и внедрять свои копии в другие программы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Обычно это исполняемые файлы (*.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или файлы, содержащие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макропроцедуры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(*.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*.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xls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которые в результате заражения становятся вредоносными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" name="Содержимое 4" descr="Computer-Virus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57818" y="2000240"/>
            <a:ext cx="3563937" cy="266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868863"/>
            <a:ext cx="8229600" cy="1785937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«К» МВД РФ предупреждает:</a:t>
            </a:r>
            <a:br>
              <a:rPr lang="ru-RU" sz="32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ВНИМАТЕЛЬНЫ И ОСТОРОЖНЫ!</a:t>
            </a:r>
          </a:p>
        </p:txBody>
      </p:sp>
      <p:pic>
        <p:nvPicPr>
          <p:cNvPr id="5" name="Содержимое 3" descr="f9ba700b505990e2ef26ed91d3c35014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88913"/>
            <a:ext cx="7820025" cy="456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79279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Вредоносные программы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1714488"/>
            <a:ext cx="4967287" cy="4770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любое программное обеспечение, которое предназначено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скрытого доступа к персональному компьютеру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целью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хищения конфиденциальных данных,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также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нанесения любого вида ущерба, связанного с его использованием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6" name="Содержимое 4" descr="0.jpg"/>
          <p:cNvPicPr>
            <a:picLocks noChangeAspect="1"/>
          </p:cNvPicPr>
          <p:nvPr/>
        </p:nvPicPr>
        <p:blipFill>
          <a:blip r:embed="rId2"/>
          <a:srcRect l="7602"/>
          <a:stretch>
            <a:fillRect/>
          </a:stretch>
        </p:blipFill>
        <p:spPr>
          <a:xfrm>
            <a:off x="5467321" y="1641463"/>
            <a:ext cx="3492500" cy="489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14290"/>
            <a:ext cx="73136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Вредоносные программы (вирусы):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900113" y="1628775"/>
            <a:ext cx="702151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Компьютерные вирусы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Сетевые черви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Троянские программы</a:t>
            </a:r>
          </a:p>
        </p:txBody>
      </p:sp>
      <p:pic>
        <p:nvPicPr>
          <p:cNvPr id="4" name="Содержимое 4" descr="JmLTk0ZDQ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0" y="3571875"/>
            <a:ext cx="38100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IT-worm-©-polkan61-Fotolia-com-948x1024.jpg"/>
          <p:cNvPicPr>
            <a:picLocks noChangeAspect="1"/>
          </p:cNvPicPr>
          <p:nvPr/>
        </p:nvPicPr>
        <p:blipFill>
          <a:blip r:embed="rId2"/>
          <a:srcRect l="1965" r="4442"/>
          <a:stretch>
            <a:fillRect/>
          </a:stretch>
        </p:blipFill>
        <p:spPr>
          <a:xfrm>
            <a:off x="5364163" y="476250"/>
            <a:ext cx="3779837" cy="638175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73136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Сетевые черви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85720" y="1142984"/>
            <a:ext cx="5257800" cy="522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вредоносные программы, которые размножаются,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 не являются частью других файлов,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представляя собой самостоятельные файлы.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Могут распространяться по локальным сетям или Интернет.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Особенность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чрезвычайно быстрое «размножение»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Цель Дня: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напоминание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пользователям о необходимости защиты их компьютеров и всей хранимой в них информации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7106" name="Picture 2" descr="http://gov.cap.ru/UserFiles/news/201411/29/144280337-617x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647067"/>
            <a:ext cx="5715008" cy="3210933"/>
          </a:xfrm>
          <a:prstGeom prst="rect">
            <a:avLst/>
          </a:prstGeom>
          <a:noFill/>
        </p:spPr>
      </p:pic>
      <p:pic>
        <p:nvPicPr>
          <p:cNvPr id="5" name="Picture 4" descr="https://im0-tub-ru.yandex.net/i?id=64a4d3f62925df12488432b6c97beb08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1"/>
            <a:ext cx="1143007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14290"/>
            <a:ext cx="7313612" cy="85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Троянские программы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2844" y="1854181"/>
            <a:ext cx="5076825" cy="50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размножаются,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не рассылаются,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ничего не уничтожают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на компьютере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Задача программы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обеспечить злоумышленнику доступ к вашему компьютеру</a:t>
            </a:r>
          </a:p>
        </p:txBody>
      </p:sp>
      <p:pic>
        <p:nvPicPr>
          <p:cNvPr id="4" name="Содержимое 4" descr="backdoorflash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6248" y="1285860"/>
            <a:ext cx="4643437" cy="382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chemeClr val="tx2">
                    <a:lumMod val="50000"/>
                  </a:schemeClr>
                </a:solidFill>
              </a:rPr>
              <a:t>Конкурс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«Последствия вируса»</a:t>
            </a:r>
            <a:endParaRPr lang="ru-RU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571612"/>
          <a:ext cx="478634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560"/>
                <a:gridCol w="1777786"/>
              </a:tblGrid>
              <a:tr h="370840">
                <a:tc>
                  <a:txBody>
                    <a:bodyPr/>
                    <a:lstStyle/>
                    <a:p>
                      <a:pPr marL="268288" lvl="0" indent="-268288"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Администратор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2. Глобальная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вирус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3. Электронная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право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4. Жёсткий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сеть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5. Персональный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почта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6. Информационные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диск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Сетевой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компьютер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Лицензионная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сети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 Авторское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технологии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 Оперативная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память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5286380" y="1785926"/>
            <a:ext cx="3714776" cy="41148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Администратор сети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Глобальная сеть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Электронная почта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Жёсткий диск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Персональный компьютер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Информационные технологии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Сетевой вирус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Лицензионная программа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Авторское право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Оперативная память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Конкурс «Последствия вируса»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2971792" cy="3328998"/>
          </a:xfrm>
          <a:solidFill>
            <a:srgbClr val="FFFFCC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КАДСИТЕ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ТИРНРЕП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СЙЖКОТДИ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РАВЛУАТИКА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НОЛИКОК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5" name="Рисунок 4" descr="Описание: j028603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857364"/>
            <a:ext cx="928694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писание: j028603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6314" y="4286256"/>
            <a:ext cx="928694" cy="8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5786446" y="3000372"/>
            <a:ext cx="2971792" cy="3328998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Дискета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Принтер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Джойстик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Клавиатура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Колонки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75b6d941c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105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7356" y="0"/>
            <a:ext cx="7286644" cy="14843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Тактика борьбы с вредоносными программами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14282" y="1643050"/>
            <a:ext cx="3313112" cy="47704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Вредоносные программы срабатывают при запуске на вашем компьютере.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Тактика борьбы с ними достаточно проста: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779838" y="1643050"/>
            <a:ext cx="5364162" cy="50307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допускать, чтобы вредоносные программы попадали на ваш компьютер;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они всё-таки попали, НИ В КОЕМ СЛУЧАЕ не запускать их;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они всё же запустились, то принять меры, чтобы, по возможности, они не причинили ущерба.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75b6d941c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105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30388" y="142852"/>
            <a:ext cx="73136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уберечься от получения вредоносных программ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5428" y="1325540"/>
            <a:ext cx="8388350" cy="5373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многих операторов связи имеются на почтовых серверах фильтры, отсекающие подозрительные послания. Однако они обезвреживают уже известные вирусы.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Поэтому в своем почтовом ящике нужно запретить прием сообщений, содержащих ИСПОЛНЯЕМЫЕ файлы (они будут автоматически удаляться на сервере)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Вредоносные файлы маскируют под обычные графические, аудио-, видеофайлы. НЕОБХОДИМО </a:t>
            </a: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ВКЛЮЧИТЬ В СИСТЕМЕ РЕЖИМ ОТОБРАЖЕНИЯ РАСШИРЕНИЙ ФАЙЛОВ!</a:t>
            </a: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im0-tub-ru.yandex.net/i?id=f7f9028473f18cba3e52dfa43caf588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8818" y="3786190"/>
            <a:ext cx="4045181" cy="307181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428604"/>
            <a:ext cx="71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CC00"/>
                </a:solidFill>
              </a:rPr>
              <a:t>Век компьютерный, век </a:t>
            </a:r>
            <a:r>
              <a:rPr lang="ru-RU" sz="2800" b="1" i="1" dirty="0" smtClean="0">
                <a:solidFill>
                  <a:srgbClr val="00CC00"/>
                </a:solidFill>
              </a:rPr>
              <a:t>Нано </a:t>
            </a:r>
            <a:r>
              <a:rPr lang="ru-RU" sz="2800" b="1" i="1" dirty="0">
                <a:solidFill>
                  <a:srgbClr val="00CC00"/>
                </a:solidFill>
              </a:rPr>
              <a:t>технологий,</a:t>
            </a:r>
            <a:r>
              <a:rPr lang="ru-RU" sz="2800" b="1" i="1" dirty="0" smtClean="0">
                <a:solidFill>
                  <a:srgbClr val="00CC00"/>
                </a:solidFill>
              </a:rPr>
              <a:t/>
            </a:r>
            <a:br>
              <a:rPr lang="ru-RU" sz="2800" b="1" i="1" dirty="0" smtClean="0">
                <a:solidFill>
                  <a:srgbClr val="00CC00"/>
                </a:solidFill>
              </a:rPr>
            </a:br>
            <a:r>
              <a:rPr lang="ru-RU" sz="2800" b="1" i="1" dirty="0">
                <a:solidFill>
                  <a:srgbClr val="00CC00"/>
                </a:solidFill>
              </a:rPr>
              <a:t>Заставил нас задумается о многом,</a:t>
            </a:r>
            <a:r>
              <a:rPr lang="ru-RU" sz="2800" b="1" i="1" dirty="0" smtClean="0">
                <a:solidFill>
                  <a:srgbClr val="00CC00"/>
                </a:solidFill>
              </a:rPr>
              <a:t/>
            </a:r>
            <a:br>
              <a:rPr lang="ru-RU" sz="2800" b="1" i="1" dirty="0" smtClean="0">
                <a:solidFill>
                  <a:srgbClr val="00CC00"/>
                </a:solidFill>
              </a:rPr>
            </a:br>
            <a:r>
              <a:rPr lang="ru-RU" sz="2800" b="1" i="1" dirty="0">
                <a:solidFill>
                  <a:srgbClr val="00CC00"/>
                </a:solidFill>
              </a:rPr>
              <a:t>О сарафанном радио забыв,</a:t>
            </a:r>
            <a:r>
              <a:rPr lang="ru-RU" sz="2800" b="1" i="1" dirty="0" smtClean="0">
                <a:solidFill>
                  <a:srgbClr val="00CC00"/>
                </a:solidFill>
              </a:rPr>
              <a:t/>
            </a:r>
            <a:br>
              <a:rPr lang="ru-RU" sz="2800" b="1" i="1" dirty="0" smtClean="0">
                <a:solidFill>
                  <a:srgbClr val="00CC00"/>
                </a:solidFill>
              </a:rPr>
            </a:br>
            <a:r>
              <a:rPr lang="ru-RU" sz="2800" b="1" i="1" dirty="0">
                <a:solidFill>
                  <a:srgbClr val="00CC00"/>
                </a:solidFill>
              </a:rPr>
              <a:t>Мы все в сети безвылазно сидим.</a:t>
            </a:r>
            <a:r>
              <a:rPr lang="ru-RU" sz="2800" b="1" i="1" dirty="0" smtClean="0">
                <a:solidFill>
                  <a:srgbClr val="00CC00"/>
                </a:solidFill>
              </a:rPr>
              <a:t/>
            </a:r>
            <a:br>
              <a:rPr lang="ru-RU" sz="2800" b="1" i="1" dirty="0" smtClean="0">
                <a:solidFill>
                  <a:srgbClr val="00CC00"/>
                </a:solidFill>
              </a:rPr>
            </a:br>
            <a:r>
              <a:rPr lang="ru-RU" sz="2800" b="1" i="1" dirty="0" smtClean="0">
                <a:solidFill>
                  <a:srgbClr val="00CC00"/>
                </a:solidFill>
              </a:rPr>
              <a:t/>
            </a:r>
            <a:br>
              <a:rPr lang="ru-RU" sz="2800" b="1" i="1" dirty="0" smtClean="0">
                <a:solidFill>
                  <a:srgbClr val="00CC00"/>
                </a:solidFill>
              </a:rPr>
            </a:br>
            <a:r>
              <a:rPr lang="ru-RU" sz="2800" b="1" i="1" dirty="0">
                <a:solidFill>
                  <a:srgbClr val="00CC00"/>
                </a:solidFill>
              </a:rPr>
              <a:t>О безопасности мы говорим не личной,</a:t>
            </a:r>
            <a:r>
              <a:rPr lang="ru-RU" sz="2800" b="1" i="1" dirty="0" smtClean="0">
                <a:solidFill>
                  <a:srgbClr val="00CC00"/>
                </a:solidFill>
              </a:rPr>
              <a:t/>
            </a:r>
            <a:br>
              <a:rPr lang="ru-RU" sz="2800" b="1" i="1" dirty="0" smtClean="0">
                <a:solidFill>
                  <a:srgbClr val="00CC00"/>
                </a:solidFill>
              </a:rPr>
            </a:br>
            <a:r>
              <a:rPr lang="ru-RU" sz="2800" b="1" i="1" dirty="0">
                <a:solidFill>
                  <a:srgbClr val="00CC00"/>
                </a:solidFill>
              </a:rPr>
              <a:t>Мы информацию на матрицах храним,</a:t>
            </a:r>
            <a:r>
              <a:rPr lang="ru-RU" sz="2800" b="1" i="1" dirty="0" smtClean="0">
                <a:solidFill>
                  <a:srgbClr val="00CC00"/>
                </a:solidFill>
              </a:rPr>
              <a:t/>
            </a:r>
            <a:br>
              <a:rPr lang="ru-RU" sz="2800" b="1" i="1" dirty="0" smtClean="0">
                <a:solidFill>
                  <a:srgbClr val="00CC00"/>
                </a:solidFill>
              </a:rPr>
            </a:br>
            <a:r>
              <a:rPr lang="ru-RU" sz="2800" b="1" i="1" dirty="0">
                <a:solidFill>
                  <a:srgbClr val="00CC00"/>
                </a:solidFill>
              </a:rPr>
              <a:t>Чтоб избежать атаки динамичной,</a:t>
            </a:r>
            <a:r>
              <a:rPr lang="ru-RU" sz="2800" b="1" i="1" dirty="0" smtClean="0">
                <a:solidFill>
                  <a:srgbClr val="00CC00"/>
                </a:solidFill>
              </a:rPr>
              <a:t/>
            </a:r>
            <a:br>
              <a:rPr lang="ru-RU" sz="2800" b="1" i="1" dirty="0" smtClean="0">
                <a:solidFill>
                  <a:srgbClr val="00CC00"/>
                </a:solidFill>
              </a:rPr>
            </a:br>
            <a:r>
              <a:rPr lang="ru-RU" sz="2800" b="1" i="1" dirty="0">
                <a:solidFill>
                  <a:srgbClr val="00CC00"/>
                </a:solidFill>
              </a:rPr>
              <a:t>Нам антивирус всем необходим.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58" y="142852"/>
            <a:ext cx="8388350" cy="14128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Общие рекомендации по обеспечению безопасной работы в ИНТЕРНЕТ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4282" y="2232025"/>
            <a:ext cx="7643866" cy="4625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Установите антивирусное программное обеспечение с самыми последними обновлениями антивирусной  базы.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Регулярно обновляйте антивирусные программы, либо разрешайте автоматическое обновление при запросе программы</a:t>
            </a:r>
          </a:p>
        </p:txBody>
      </p:sp>
      <p:pic>
        <p:nvPicPr>
          <p:cNvPr id="35842" name="Picture 2" descr="https://im0-tub-ru.yandex.net/i?id=a80fe4c8d07ac9b0483f307d8aa4fae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286388"/>
            <a:ext cx="1800000" cy="1350000"/>
          </a:xfrm>
          <a:prstGeom prst="rect">
            <a:avLst/>
          </a:prstGeom>
          <a:noFill/>
        </p:spPr>
      </p:pic>
      <p:sp>
        <p:nvSpPr>
          <p:cNvPr id="35844" name="AutoShape 4" descr="https://news-factor.ru/img/news/news/news_267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https://news-factor.ru/img/news/news/news_267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https://news-factor.ru/img/news/news/news_267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0" name="Picture 10" descr="https://im0-tub-ru.yandex.net/i?id=fe80e434d531ba522586d14b762bbedb&amp;n=13"/>
          <p:cNvPicPr>
            <a:picLocks noChangeAspect="1" noChangeArrowheads="1"/>
          </p:cNvPicPr>
          <p:nvPr/>
        </p:nvPicPr>
        <p:blipFill>
          <a:blip r:embed="rId3"/>
          <a:srcRect l="16406" t="14063" r="17968" b="15624"/>
          <a:stretch>
            <a:fillRect/>
          </a:stretch>
        </p:blipFill>
        <p:spPr bwMode="auto">
          <a:xfrm>
            <a:off x="2000232" y="5143512"/>
            <a:ext cx="1442810" cy="1545868"/>
          </a:xfrm>
          <a:prstGeom prst="rect">
            <a:avLst/>
          </a:prstGeom>
          <a:noFill/>
        </p:spPr>
      </p:pic>
      <p:pic>
        <p:nvPicPr>
          <p:cNvPr id="35852" name="Picture 12" descr="http://009.iapras.ru/photos/mcafe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5214950"/>
            <a:ext cx="1500174" cy="1500174"/>
          </a:xfrm>
          <a:prstGeom prst="rect">
            <a:avLst/>
          </a:prstGeom>
          <a:noFill/>
        </p:spPr>
      </p:pic>
      <p:pic>
        <p:nvPicPr>
          <p:cNvPr id="35854" name="Picture 14" descr="https://im0-tub-ru.yandex.net/i?id=5a6afd23d5e052f6a06f2904a65c730a&amp;n=13"/>
          <p:cNvPicPr>
            <a:picLocks noChangeAspect="1" noChangeArrowheads="1"/>
          </p:cNvPicPr>
          <p:nvPr/>
        </p:nvPicPr>
        <p:blipFill>
          <a:blip r:embed="rId5"/>
          <a:srcRect l="7500" r="7499" b="17499"/>
          <a:stretch>
            <a:fillRect/>
          </a:stretch>
        </p:blipFill>
        <p:spPr bwMode="auto">
          <a:xfrm>
            <a:off x="5214942" y="5143512"/>
            <a:ext cx="1620000" cy="1572353"/>
          </a:xfrm>
          <a:prstGeom prst="rect">
            <a:avLst/>
          </a:prstGeom>
          <a:noFill/>
        </p:spPr>
      </p:pic>
      <p:pic>
        <p:nvPicPr>
          <p:cNvPr id="35856" name="Picture 16" descr="https://im0-tub-ru.yandex.net/i?id=5413ef41be495483284b00ce2f507f71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5072074"/>
            <a:ext cx="1620000" cy="162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28662" y="142852"/>
            <a:ext cx="73136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Будьте бдительны и осторожны!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7158" y="1571612"/>
            <a:ext cx="8215370" cy="46974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возможности, не сохраняйте в системе пароли (для установки соединений с Интернетом, для электронной почты и др.)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Периодически пароли МЕНЯЙТЕ.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originnal_631d9105c2d84779477fa04152640c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000504"/>
            <a:ext cx="385127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728" y="214290"/>
            <a:ext cx="73136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Резервное копирование – гарантия безопасности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4213" y="1827213"/>
            <a:ext cx="7999412" cy="4625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Регулярно выполняйте резервное копирование важной информации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Подготовьте и храните в доступном месте системный загрузочный диск.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случае подозрения на заражение компьютера вредоносной программой загрузите систему с диска и проверьте антивирусной программой.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eftech.ru/upload/medialibrary/276/anti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2143108" cy="1606856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7124" y="301625"/>
            <a:ext cx="7313612" cy="1143000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ПОМНИТЕ!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28662" y="1643050"/>
            <a:ext cx="7783512" cy="503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вы или ваши близкие стали жертвами мошенников или Вы подозреваете, что в отношении Вас планируются  противоправные действия – незамедлительно обратитесь в ближайший отдел полиции либо напишите заявление на официальном сайте МВД России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www.mvd.ru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10-sposobov.ru/wp-content/uploads/2017/05/6b337b970fa556c2e4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2490642"/>
            <a:ext cx="6357982" cy="39090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Конкурс «Загадки»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5614998" cy="3840171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solidFill>
                  <a:srgbClr val="3333CC"/>
                </a:solidFill>
              </a:rPr>
              <a:t>Музей там, и книги, игры, </a:t>
            </a:r>
          </a:p>
          <a:p>
            <a:pPr>
              <a:buNone/>
            </a:pPr>
            <a:r>
              <a:rPr lang="ru-RU" b="1" i="1" dirty="0">
                <a:solidFill>
                  <a:srgbClr val="3333CC"/>
                </a:solidFill>
              </a:rPr>
              <a:t>Музыка, живые тигры.</a:t>
            </a:r>
          </a:p>
          <a:p>
            <a:pPr>
              <a:buNone/>
            </a:pPr>
            <a:r>
              <a:rPr lang="ru-RU" b="1" i="1" dirty="0">
                <a:solidFill>
                  <a:srgbClr val="3333CC"/>
                </a:solidFill>
              </a:rPr>
              <a:t>Все вы сможете найти</a:t>
            </a:r>
          </a:p>
          <a:p>
            <a:pPr>
              <a:buNone/>
            </a:pPr>
            <a:r>
              <a:rPr lang="ru-RU" b="1" i="1" dirty="0">
                <a:solidFill>
                  <a:srgbClr val="3333CC"/>
                </a:solidFill>
              </a:rPr>
              <a:t>В этой сказочной сети.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2010" y="6018225"/>
            <a:ext cx="4471990" cy="839775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Ответ: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Интернет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47" y="357155"/>
            <a:ext cx="648072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0"/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Помните!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596" y="2000240"/>
            <a:ext cx="83534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ИНТЕРНЕТ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 может быть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прекрасным и полезным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средством для обучения, 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отдыха или общения с друзьями. 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Но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 – как и реальный мир –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Сеть тоже может быть опасна!</a:t>
            </a:r>
          </a:p>
          <a:p>
            <a:pPr algn="ctr"/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6" name="Рисунок 5" descr="smili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59" y="5443528"/>
            <a:ext cx="13366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agperm.files.wordpress.com/2012/04/android-smssend1.jpg?w=6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26568"/>
            <a:ext cx="4357718" cy="36314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500042"/>
            <a:ext cx="65008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CC00"/>
                </a:solidFill>
              </a:rPr>
              <a:t>На тайны право имеет каждый,</a:t>
            </a:r>
            <a:r>
              <a:rPr lang="ru-RU" sz="2400" b="1" i="1" dirty="0" smtClean="0">
                <a:solidFill>
                  <a:srgbClr val="00CC00"/>
                </a:solidFill>
              </a:rPr>
              <a:t/>
            </a:r>
            <a:br>
              <a:rPr lang="ru-RU" sz="2400" b="1" i="1" dirty="0" smtClean="0">
                <a:solidFill>
                  <a:srgbClr val="00CC00"/>
                </a:solidFill>
              </a:rPr>
            </a:br>
            <a:r>
              <a:rPr lang="ru-RU" sz="2400" b="1" i="1" dirty="0">
                <a:solidFill>
                  <a:srgbClr val="00CC00"/>
                </a:solidFill>
              </a:rPr>
              <a:t>На информации личной сохранение,</a:t>
            </a:r>
            <a:r>
              <a:rPr lang="ru-RU" sz="2400" b="1" i="1" dirty="0" smtClean="0">
                <a:solidFill>
                  <a:srgbClr val="00CC00"/>
                </a:solidFill>
              </a:rPr>
              <a:t/>
            </a:r>
            <a:br>
              <a:rPr lang="ru-RU" sz="2400" b="1" i="1" dirty="0" smtClean="0">
                <a:solidFill>
                  <a:srgbClr val="00CC00"/>
                </a:solidFill>
              </a:rPr>
            </a:br>
            <a:r>
              <a:rPr lang="ru-RU" sz="2400" b="1" i="1" dirty="0">
                <a:solidFill>
                  <a:srgbClr val="00CC00"/>
                </a:solidFill>
              </a:rPr>
              <a:t>С утечкой борется лишь отважный,</a:t>
            </a:r>
            <a:r>
              <a:rPr lang="ru-RU" sz="2400" b="1" i="1" dirty="0" smtClean="0">
                <a:solidFill>
                  <a:srgbClr val="00CC00"/>
                </a:solidFill>
              </a:rPr>
              <a:t/>
            </a:r>
            <a:br>
              <a:rPr lang="ru-RU" sz="2400" b="1" i="1" dirty="0" smtClean="0">
                <a:solidFill>
                  <a:srgbClr val="00CC00"/>
                </a:solidFill>
              </a:rPr>
            </a:br>
            <a:r>
              <a:rPr lang="ru-RU" sz="2400" b="1" i="1" dirty="0">
                <a:solidFill>
                  <a:srgbClr val="00CC00"/>
                </a:solidFill>
              </a:rPr>
              <a:t>Достойный похвалы и уважения!</a:t>
            </a:r>
            <a:r>
              <a:rPr lang="ru-RU" sz="2400" b="1" i="1" dirty="0" smtClean="0">
                <a:solidFill>
                  <a:srgbClr val="00CC00"/>
                </a:solidFill>
              </a:rPr>
              <a:t/>
            </a:r>
            <a:br>
              <a:rPr lang="ru-RU" sz="2400" b="1" i="1" dirty="0" smtClean="0">
                <a:solidFill>
                  <a:srgbClr val="00CC00"/>
                </a:solidFill>
              </a:rPr>
            </a:br>
            <a:r>
              <a:rPr lang="ru-RU" sz="2400" b="1" i="1" dirty="0" smtClean="0">
                <a:solidFill>
                  <a:srgbClr val="00CC00"/>
                </a:solidFill>
              </a:rPr>
              <a:t/>
            </a:r>
            <a:br>
              <a:rPr lang="ru-RU" sz="2400" b="1" i="1" dirty="0" smtClean="0">
                <a:solidFill>
                  <a:srgbClr val="00CC00"/>
                </a:solidFill>
              </a:rPr>
            </a:br>
            <a:r>
              <a:rPr lang="ru-RU" sz="2400" b="1" i="1" dirty="0">
                <a:solidFill>
                  <a:srgbClr val="00CC00"/>
                </a:solidFill>
              </a:rPr>
              <a:t>Защита во всех сферах важна,</a:t>
            </a:r>
            <a:r>
              <a:rPr lang="ru-RU" sz="2400" b="1" i="1" dirty="0" smtClean="0">
                <a:solidFill>
                  <a:srgbClr val="00CC00"/>
                </a:solidFill>
              </a:rPr>
              <a:t/>
            </a:r>
            <a:br>
              <a:rPr lang="ru-RU" sz="2400" b="1" i="1" dirty="0" smtClean="0">
                <a:solidFill>
                  <a:srgbClr val="00CC00"/>
                </a:solidFill>
              </a:rPr>
            </a:br>
            <a:r>
              <a:rPr lang="ru-RU" sz="2400" b="1" i="1" dirty="0">
                <a:solidFill>
                  <a:srgbClr val="00CC00"/>
                </a:solidFill>
              </a:rPr>
              <a:t>Пускай же будет справедливой она.</a:t>
            </a:r>
            <a:r>
              <a:rPr lang="ru-RU" sz="2400" b="1" i="1" dirty="0" smtClean="0">
                <a:solidFill>
                  <a:srgbClr val="00CC00"/>
                </a:solidFill>
              </a:rPr>
              <a:t/>
            </a:r>
            <a:br>
              <a:rPr lang="ru-RU" sz="2400" b="1" i="1" dirty="0" smtClean="0">
                <a:solidFill>
                  <a:srgbClr val="00CC00"/>
                </a:solidFill>
              </a:rPr>
            </a:br>
            <a:r>
              <a:rPr lang="ru-RU" sz="2400" b="1" i="1" dirty="0">
                <a:solidFill>
                  <a:srgbClr val="00CC00"/>
                </a:solidFill>
              </a:rPr>
              <a:t>Желаем улыбок, добра, позитива,</a:t>
            </a:r>
            <a:r>
              <a:rPr lang="ru-RU" sz="2400" b="1" i="1" dirty="0" smtClean="0">
                <a:solidFill>
                  <a:srgbClr val="00CC00"/>
                </a:solidFill>
              </a:rPr>
              <a:t/>
            </a:r>
            <a:br>
              <a:rPr lang="ru-RU" sz="2400" b="1" i="1" dirty="0" smtClean="0">
                <a:solidFill>
                  <a:srgbClr val="00CC00"/>
                </a:solidFill>
              </a:rPr>
            </a:br>
            <a:r>
              <a:rPr lang="ru-RU" sz="2400" b="1" i="1" dirty="0">
                <a:solidFill>
                  <a:srgbClr val="00CC00"/>
                </a:solidFill>
              </a:rPr>
              <a:t>Пускай жизнь каждого будет счастлива</a:t>
            </a:r>
            <a:r>
              <a:rPr lang="ru-RU" sz="2400" b="1" i="1" dirty="0" smtClean="0">
                <a:solidFill>
                  <a:srgbClr val="00CC00"/>
                </a:solidFill>
              </a:rPr>
              <a:t>!</a:t>
            </a:r>
            <a:endParaRPr lang="ru-RU" sz="2400" b="1" i="1" dirty="0">
              <a:solidFill>
                <a:srgbClr val="00CC00"/>
              </a:solidFill>
            </a:endParaRPr>
          </a:p>
        </p:txBody>
      </p:sp>
      <p:pic>
        <p:nvPicPr>
          <p:cNvPr id="48130" name="Picture 2" descr="http://www.ashea.net/Smilee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1714512" cy="165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Интернет-ресурсы: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http://riddle.su/pro_internet.html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http://detionline.com/mts/rules</a:t>
            </a:r>
            <a:endParaRPr lang="ru-RU" dirty="0" smtClean="0"/>
          </a:p>
          <a:p>
            <a:r>
              <a:rPr lang="ru-RU" dirty="0">
                <a:hlinkClick r:id="rId4"/>
              </a:rPr>
              <a:t>http://www.saferinternet.ru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5"/>
              </a:rPr>
              <a:t>https://10-sposobov.ru/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http://groskhold.ru/images/news/%D1%81%D0%BE%D1%86%D1%81%D0%B5%D1%82%D0%B8.jpg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7"/>
              </a:rPr>
              <a:t>http://www.sostav.ru/blogs/images/feeds/16/31204.jpg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http://montearte.ru/wp-content/uploads/2014/07/Besplatnyiy-internet-v-CHernogorii.png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9"/>
              </a:rPr>
              <a:t>https://im0-tub-ru.yandex.net/i?id=c3c13a75b37d455830169a92becccd9d&amp;n=13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0"/>
              </a:rPr>
              <a:t>https://im0-tub-ru.yandex.net/i?id=760f1873a9bec5fabc926ef88e274815&amp;n=13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https://im0-tub-ru.yandex.net/i?id=1230fdbe9b68d27e9820b7abad98bdb6&amp;n=13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Конкурс «Загадки»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2214554"/>
            <a:ext cx="5614998" cy="3197229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3333CC"/>
                </a:solidFill>
              </a:rPr>
              <a:t>Как смогли вести беседу </a:t>
            </a:r>
            <a:r>
              <a:rPr lang="ru-RU" b="1" i="1" dirty="0" smtClean="0">
                <a:solidFill>
                  <a:srgbClr val="3333CC"/>
                </a:solidFill>
              </a:rPr>
              <a:t/>
            </a:r>
            <a:br>
              <a:rPr lang="ru-RU" b="1" i="1" dirty="0" smtClean="0">
                <a:solidFill>
                  <a:srgbClr val="3333CC"/>
                </a:solidFill>
              </a:rPr>
            </a:br>
            <a:r>
              <a:rPr lang="ru-RU" b="1" i="1" dirty="0">
                <a:solidFill>
                  <a:srgbClr val="3333CC"/>
                </a:solidFill>
              </a:rPr>
              <a:t>Два часа после обеда </a:t>
            </a:r>
            <a:r>
              <a:rPr lang="ru-RU" b="1" i="1" dirty="0" smtClean="0">
                <a:solidFill>
                  <a:srgbClr val="3333CC"/>
                </a:solidFill>
              </a:rPr>
              <a:t/>
            </a:r>
            <a:br>
              <a:rPr lang="ru-RU" b="1" i="1" dirty="0" smtClean="0">
                <a:solidFill>
                  <a:srgbClr val="3333CC"/>
                </a:solidFill>
              </a:rPr>
            </a:br>
            <a:r>
              <a:rPr lang="ru-RU" b="1" i="1" dirty="0">
                <a:solidFill>
                  <a:srgbClr val="3333CC"/>
                </a:solidFill>
              </a:rPr>
              <a:t>Три подружки, из Норильска, </a:t>
            </a:r>
            <a:r>
              <a:rPr lang="ru-RU" b="1" i="1" dirty="0" smtClean="0">
                <a:solidFill>
                  <a:srgbClr val="3333CC"/>
                </a:solidFill>
              </a:rPr>
              <a:t/>
            </a:r>
            <a:br>
              <a:rPr lang="ru-RU" b="1" i="1" dirty="0" smtClean="0">
                <a:solidFill>
                  <a:srgbClr val="3333CC"/>
                </a:solidFill>
              </a:rPr>
            </a:br>
            <a:r>
              <a:rPr lang="ru-RU" b="1" i="1" dirty="0">
                <a:solidFill>
                  <a:srgbClr val="3333CC"/>
                </a:solidFill>
              </a:rPr>
              <a:t>Озерков и Сан-Франциско?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2010" y="6018225"/>
            <a:ext cx="4471990" cy="839775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Ответ: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Скайп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4" name="Picture 4" descr="http://android-robot.com/wp-content/uploads/2015/06/%D1%81%D0%BA%D0%B0%D0%B9%D0%B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1714488"/>
            <a:ext cx="3292896" cy="31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Конкурс «Загадки»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5614998" cy="3840171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solidFill>
                  <a:srgbClr val="3333CC"/>
                </a:solidFill>
              </a:rPr>
              <a:t>Где найти подружку Олю</a:t>
            </a:r>
          </a:p>
          <a:p>
            <a:pPr>
              <a:buNone/>
            </a:pPr>
            <a:r>
              <a:rPr lang="ru-RU" b="1" i="1" dirty="0">
                <a:solidFill>
                  <a:srgbClr val="3333CC"/>
                </a:solidFill>
              </a:rPr>
              <a:t>И узнать что было в школе.</a:t>
            </a:r>
          </a:p>
          <a:p>
            <a:pPr>
              <a:buNone/>
            </a:pPr>
            <a:r>
              <a:rPr lang="ru-RU" b="1" i="1" dirty="0">
                <a:solidFill>
                  <a:srgbClr val="3333CC"/>
                </a:solidFill>
              </a:rPr>
              <a:t>Прочитать про все на свете. </a:t>
            </a:r>
          </a:p>
          <a:p>
            <a:pPr>
              <a:buNone/>
            </a:pPr>
            <a:r>
              <a:rPr lang="ru-RU" b="1" i="1" dirty="0">
                <a:solidFill>
                  <a:srgbClr val="3333CC"/>
                </a:solidFill>
              </a:rPr>
              <a:t>Но , конечно, в ….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2010" y="6018225"/>
            <a:ext cx="4471990" cy="839775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Ответ: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Интернете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38" name="Picture 2" descr="http://www.kommunal-vopros.ru/wp-content/uploads/2012/03/1257757481_zowc8gfjn2hn1bp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2214554"/>
            <a:ext cx="3357554" cy="335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Конкурс «Загадки»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5614998" cy="50720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3333CC"/>
                </a:solidFill>
              </a:rPr>
              <a:t>У меня среди друзей</a:t>
            </a:r>
            <a:r>
              <a:rPr lang="ru-RU" i="1" dirty="0" smtClean="0">
                <a:solidFill>
                  <a:srgbClr val="3333CC"/>
                </a:solidFill>
              </a:rPr>
              <a:t/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i="1" dirty="0">
                <a:solidFill>
                  <a:srgbClr val="3333CC"/>
                </a:solidFill>
              </a:rPr>
              <a:t>Есть барсук и соловей</a:t>
            </a:r>
            <a:r>
              <a:rPr lang="ru-RU" i="1" dirty="0" smtClean="0">
                <a:solidFill>
                  <a:srgbClr val="3333CC"/>
                </a:solidFill>
              </a:rPr>
              <a:t/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i="1" dirty="0">
                <a:solidFill>
                  <a:srgbClr val="3333CC"/>
                </a:solidFill>
              </a:rPr>
              <a:t>Еж, кукушка и енот</a:t>
            </a:r>
            <a:r>
              <a:rPr lang="ru-RU" i="1" dirty="0" smtClean="0">
                <a:solidFill>
                  <a:srgbClr val="3333CC"/>
                </a:solidFill>
              </a:rPr>
              <a:t/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i="1" dirty="0">
                <a:solidFill>
                  <a:srgbClr val="3333CC"/>
                </a:solidFill>
              </a:rPr>
              <a:t>Африканский бегемот</a:t>
            </a:r>
            <a:r>
              <a:rPr lang="ru-RU" i="1" dirty="0" smtClean="0">
                <a:solidFill>
                  <a:srgbClr val="3333CC"/>
                </a:solidFill>
              </a:rPr>
              <a:t/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i="1" dirty="0">
                <a:solidFill>
                  <a:srgbClr val="3333CC"/>
                </a:solidFill>
              </a:rPr>
              <a:t>Заяц, серый волк, питон</a:t>
            </a:r>
            <a:r>
              <a:rPr lang="ru-RU" i="1" dirty="0" smtClean="0">
                <a:solidFill>
                  <a:srgbClr val="3333CC"/>
                </a:solidFill>
              </a:rPr>
              <a:t/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i="1" dirty="0">
                <a:solidFill>
                  <a:srgbClr val="3333CC"/>
                </a:solidFill>
              </a:rPr>
              <a:t>Даже есть Индийский слон</a:t>
            </a:r>
            <a:r>
              <a:rPr lang="ru-RU" i="1" dirty="0" smtClean="0">
                <a:solidFill>
                  <a:srgbClr val="3333CC"/>
                </a:solidFill>
              </a:rPr>
              <a:t/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i="1" dirty="0" smtClean="0">
                <a:solidFill>
                  <a:srgbClr val="3333CC"/>
                </a:solidFill>
              </a:rPr>
              <a:t/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i="1" dirty="0">
                <a:solidFill>
                  <a:srgbClr val="3333CC"/>
                </a:solidFill>
              </a:rPr>
              <a:t>Все выкладывают фото</a:t>
            </a:r>
            <a:r>
              <a:rPr lang="ru-RU" i="1" dirty="0" smtClean="0">
                <a:solidFill>
                  <a:srgbClr val="3333CC"/>
                </a:solidFill>
              </a:rPr>
              <a:t/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i="1" dirty="0">
                <a:solidFill>
                  <a:srgbClr val="3333CC"/>
                </a:solidFill>
              </a:rPr>
              <a:t>Вот кулик свое болото</a:t>
            </a:r>
            <a:r>
              <a:rPr lang="ru-RU" i="1" dirty="0" smtClean="0">
                <a:solidFill>
                  <a:srgbClr val="3333CC"/>
                </a:solidFill>
              </a:rPr>
              <a:t/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i="1" dirty="0">
                <a:solidFill>
                  <a:srgbClr val="3333CC"/>
                </a:solidFill>
              </a:rPr>
              <a:t>Волк - луну, тушканчик - норку</a:t>
            </a:r>
            <a:r>
              <a:rPr lang="ru-RU" i="1" dirty="0" smtClean="0">
                <a:solidFill>
                  <a:srgbClr val="3333CC"/>
                </a:solidFill>
              </a:rPr>
              <a:t/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i="1" dirty="0">
                <a:solidFill>
                  <a:srgbClr val="3333CC"/>
                </a:solidFill>
              </a:rPr>
              <a:t>Мышь-полевка - хлеба корку</a:t>
            </a:r>
            <a:r>
              <a:rPr lang="ru-RU" i="1" dirty="0" smtClean="0">
                <a:solidFill>
                  <a:srgbClr val="3333CC"/>
                </a:solidFill>
              </a:rPr>
              <a:t/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i="1" dirty="0" smtClean="0">
                <a:solidFill>
                  <a:srgbClr val="3333CC"/>
                </a:solidFill>
              </a:rPr>
              <a:t/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i="1" dirty="0">
                <a:solidFill>
                  <a:srgbClr val="3333CC"/>
                </a:solidFill>
              </a:rPr>
              <a:t>За порядком здесь медведь!</a:t>
            </a:r>
            <a:r>
              <a:rPr lang="ru-RU" i="1" dirty="0" smtClean="0">
                <a:solidFill>
                  <a:srgbClr val="3333CC"/>
                </a:solidFill>
              </a:rPr>
              <a:t/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i="1" dirty="0">
                <a:solidFill>
                  <a:srgbClr val="3333CC"/>
                </a:solidFill>
              </a:rPr>
              <a:t>Тихо наблюдает</a:t>
            </a:r>
            <a:r>
              <a:rPr lang="ru-RU" i="1" dirty="0" smtClean="0">
                <a:solidFill>
                  <a:srgbClr val="3333CC"/>
                </a:solidFill>
              </a:rPr>
              <a:t/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i="1" dirty="0">
                <a:solidFill>
                  <a:srgbClr val="3333CC"/>
                </a:solidFill>
              </a:rPr>
              <a:t>Как зовется эта сеть,</a:t>
            </a:r>
            <a:r>
              <a:rPr lang="ru-RU" i="1" dirty="0" smtClean="0">
                <a:solidFill>
                  <a:srgbClr val="3333CC"/>
                </a:solidFill>
              </a:rPr>
              <a:t/>
            </a:r>
            <a:br>
              <a:rPr lang="ru-RU" i="1" dirty="0" smtClean="0">
                <a:solidFill>
                  <a:srgbClr val="3333CC"/>
                </a:solidFill>
              </a:rPr>
            </a:br>
            <a:r>
              <a:rPr lang="ru-RU" i="1" dirty="0">
                <a:solidFill>
                  <a:srgbClr val="3333CC"/>
                </a:solidFill>
              </a:rPr>
              <a:t>Может кто-то знает?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2010" y="5857892"/>
            <a:ext cx="4471990" cy="839775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Ответ: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социальная сеть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6" name="Picture 4" descr="http://www.sostav.ru/blogs/images/feeds/16/312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428736"/>
            <a:ext cx="4000528" cy="379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Конкурс «Загадки»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2500306"/>
            <a:ext cx="5614998" cy="2286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3333CC"/>
                </a:solidFill>
              </a:rPr>
              <a:t>В нём есть игры и </a:t>
            </a:r>
            <a:r>
              <a:rPr lang="ru-RU" b="1" i="1" dirty="0" err="1">
                <a:solidFill>
                  <a:srgbClr val="3333CC"/>
                </a:solidFill>
              </a:rPr>
              <a:t>соцсети</a:t>
            </a:r>
            <a:r>
              <a:rPr lang="ru-RU" b="1" i="1" dirty="0">
                <a:solidFill>
                  <a:srgbClr val="3333CC"/>
                </a:solidFill>
              </a:rPr>
              <a:t>, </a:t>
            </a:r>
            <a:r>
              <a:rPr lang="ru-RU" b="1" i="1" dirty="0" smtClean="0">
                <a:solidFill>
                  <a:srgbClr val="3333CC"/>
                </a:solidFill>
              </a:rPr>
              <a:t/>
            </a:r>
            <a:br>
              <a:rPr lang="ru-RU" b="1" i="1" dirty="0" smtClean="0">
                <a:solidFill>
                  <a:srgbClr val="3333CC"/>
                </a:solidFill>
              </a:rPr>
            </a:br>
            <a:r>
              <a:rPr lang="ru-RU" b="1" i="1" dirty="0">
                <a:solidFill>
                  <a:srgbClr val="3333CC"/>
                </a:solidFill>
              </a:rPr>
              <a:t>Фильмы, почта, курс валют. </a:t>
            </a:r>
            <a:r>
              <a:rPr lang="ru-RU" b="1" i="1" dirty="0" smtClean="0">
                <a:solidFill>
                  <a:srgbClr val="3333CC"/>
                </a:solidFill>
              </a:rPr>
              <a:t/>
            </a:r>
            <a:br>
              <a:rPr lang="ru-RU" b="1" i="1" dirty="0" smtClean="0">
                <a:solidFill>
                  <a:srgbClr val="3333CC"/>
                </a:solidFill>
              </a:rPr>
            </a:br>
            <a:r>
              <a:rPr lang="ru-RU" b="1" i="1" dirty="0">
                <a:solidFill>
                  <a:srgbClr val="3333CC"/>
                </a:solidFill>
              </a:rPr>
              <a:t>Есть все новости планеты, </a:t>
            </a:r>
            <a:r>
              <a:rPr lang="ru-RU" b="1" i="1" dirty="0" smtClean="0">
                <a:solidFill>
                  <a:srgbClr val="3333CC"/>
                </a:solidFill>
              </a:rPr>
              <a:t/>
            </a:r>
            <a:br>
              <a:rPr lang="ru-RU" b="1" i="1" dirty="0" smtClean="0">
                <a:solidFill>
                  <a:srgbClr val="3333CC"/>
                </a:solidFill>
              </a:rPr>
            </a:br>
            <a:r>
              <a:rPr lang="ru-RU" b="1" i="1" dirty="0">
                <a:solidFill>
                  <a:srgbClr val="3333CC"/>
                </a:solidFill>
              </a:rPr>
              <a:t>В нём танцуют и поют.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2010" y="6018225"/>
            <a:ext cx="4471990" cy="839775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Ответ: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Интернет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http://groskhold.ru/images/news/%D1%81%D0%BE%D1%86%D1%81%D0%B5%D1%82%D0%B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500702"/>
            <a:ext cx="2428892" cy="1080857"/>
          </a:xfrm>
          <a:prstGeom prst="rect">
            <a:avLst/>
          </a:prstGeom>
          <a:noFill/>
        </p:spPr>
      </p:pic>
      <p:pic>
        <p:nvPicPr>
          <p:cNvPr id="8194" name="Picture 2" descr="http://ejlat.ru/wp-content/uploads/2016/11/Interne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928670"/>
            <a:ext cx="4165572" cy="2343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726130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solidFill>
                  <a:schemeClr val="tx2">
                    <a:lumMod val="50000"/>
                  </a:schemeClr>
                </a:solidFill>
              </a:rPr>
              <a:t>29 октября 1969 года родился Интернет. </a:t>
            </a:r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rgbClr val="00CC00"/>
                </a:solidFill>
              </a:rPr>
              <a:t>Что </a:t>
            </a:r>
            <a:r>
              <a:rPr lang="ru-RU" sz="3600" dirty="0">
                <a:solidFill>
                  <a:srgbClr val="00CC00"/>
                </a:solidFill>
              </a:rPr>
              <a:t>такое Интернет?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3333CC"/>
                </a:solidFill>
              </a:rPr>
              <a:t>Интернет</a:t>
            </a:r>
            <a:r>
              <a:rPr lang="ru-RU" sz="3600" dirty="0">
                <a:solidFill>
                  <a:srgbClr val="3333CC"/>
                </a:solidFill>
              </a:rPr>
              <a:t> — это объединение компьютеров по всему миру в единую информационную сеть.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</a:rPr>
              <a:t>В настоящее время число пользователей Интернетом превышает 1 млрд. человек. Так чем же является Интернет для </a:t>
            </a:r>
            <a:r>
              <a:rPr lang="ru-RU" sz="3600" i="1" dirty="0">
                <a:solidFill>
                  <a:schemeClr val="tx2">
                    <a:lumMod val="50000"/>
                  </a:schemeClr>
                </a:solidFill>
              </a:rPr>
              <a:t>человека: добром или </a:t>
            </a: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</a:rPr>
              <a:t>злом</a:t>
            </a:r>
            <a:r>
              <a:rPr lang="ru-RU" sz="3600" i="1" dirty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Конкурс «Ребусы»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5286388"/>
            <a:ext cx="4471990" cy="839775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Ответ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ХАКЕР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439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806</Words>
  <Application>Microsoft Office PowerPoint</Application>
  <PresentationFormat>Экран (4:3)</PresentationFormat>
  <Paragraphs>150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30 ноября – международный день защиты информации</vt:lpstr>
      <vt:lpstr>Цель Дня:</vt:lpstr>
      <vt:lpstr>Конкурс «Загадки»</vt:lpstr>
      <vt:lpstr>Конкурс «Загадки»</vt:lpstr>
      <vt:lpstr>Конкурс «Загадки»</vt:lpstr>
      <vt:lpstr>Конкурс «Загадки»</vt:lpstr>
      <vt:lpstr>Конкурс «Загадки»</vt:lpstr>
      <vt:lpstr>29 октября 1969 года родился Интернет.  Что такое Интернет?  Интернет — это объединение компьютеров по всему миру в единую информационную сеть.   В настоящее время число пользователей Интернетом превышает 1 млрд. человек. Так чем же является Интернет для человека: добром или злом? </vt:lpstr>
      <vt:lpstr>Конкурс «Ребусы»</vt:lpstr>
      <vt:lpstr>Конкурс «Ребусы»</vt:lpstr>
      <vt:lpstr>Конкурс «Ребусы»</vt:lpstr>
      <vt:lpstr>Конкурс «Ребусы»</vt:lpstr>
      <vt:lpstr>Конкурс «Ребусы»</vt:lpstr>
      <vt:lpstr>Конкурс «Ребусы»</vt:lpstr>
      <vt:lpstr>Презентация PowerPoint</vt:lpstr>
      <vt:lpstr>Управление «К» МВД РФ предупреждает: БУДЬТЕ ВНИМАТЕЛЬНЫ И ОСТОРОЖНЫ!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«Последствия вируса»</vt:lpstr>
      <vt:lpstr>Конкурс «Последствия вируса»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ПОМНИТЕ!</vt:lpstr>
      <vt:lpstr>Презентация PowerPoint</vt:lpstr>
      <vt:lpstr>Презентация PowerPoint</vt:lpstr>
      <vt:lpstr>Интернет-ресурсы: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– БЕЗОПАСНОСТЬ</dc:title>
  <dc:creator>Umka</dc:creator>
  <cp:lastModifiedBy>СШ20</cp:lastModifiedBy>
  <cp:revision>84</cp:revision>
  <dcterms:created xsi:type="dcterms:W3CDTF">2017-10-29T10:29:47Z</dcterms:created>
  <dcterms:modified xsi:type="dcterms:W3CDTF">2024-02-28T14:23:19Z</dcterms:modified>
</cp:coreProperties>
</file>