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71" r:id="rId10"/>
    <p:sldId id="264" r:id="rId11"/>
    <p:sldId id="272" r:id="rId12"/>
    <p:sldId id="273" r:id="rId13"/>
    <p:sldId id="275" r:id="rId14"/>
    <p:sldId id="266" r:id="rId15"/>
    <p:sldId id="268" r:id="rId16"/>
    <p:sldId id="277" r:id="rId17"/>
    <p:sldId id="278" r:id="rId18"/>
    <p:sldId id="280" r:id="rId19"/>
    <p:sldId id="28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258" y="-5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181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72D52-73EE-4CF0-BC78-CE048D096FE8}" type="datetimeFigureOut">
              <a:rPr lang="ru-RU" smtClean="0"/>
              <a:pPr/>
              <a:t>01.03.2024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8F0A3E-353F-437F-9EE2-888CDE894E05}" type="slidenum">
              <a:rPr lang="ru-RU" smtClean="0"/>
              <a:pPr/>
              <a:t>‹#›</a:t>
            </a:fld>
            <a:endParaRPr lang="ru-RU"/>
          </a:p>
        </p:txBody>
      </p:sp>
    </p:spTree>
    <p:extLst>
      <p:ext uri="{BB962C8B-B14F-4D97-AF65-F5344CB8AC3E}">
        <p14:creationId xmlns:p14="http://schemas.microsoft.com/office/powerpoint/2010/main" val="401006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28F0A3E-353F-437F-9EE2-888CDE894E05}"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ru-RU" dirty="0"/>
          </a:p>
        </p:txBody>
      </p:sp>
      <p:sp>
        <p:nvSpPr>
          <p:cNvPr id="6" name="Верхний колонтитул 5"/>
          <p:cNvSpPr>
            <a:spLocks noGrp="1"/>
          </p:cNvSpPr>
          <p:nvPr>
            <p:ph type="hdr" sz="quarter" idx="10"/>
          </p:nvPr>
        </p:nvSpPr>
        <p:spPr/>
        <p:txBody>
          <a:bodyPr/>
          <a:lstStyle/>
          <a:p>
            <a:r>
              <a:rPr lang="ru-RU" dirty="0" err="1" smtClean="0"/>
              <a:t>Здоровьесберегающие</a:t>
            </a:r>
            <a:r>
              <a:rPr lang="ru-RU" dirty="0" smtClean="0"/>
              <a:t> технологии на уроке информатики</a:t>
            </a:r>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ru-RU"/>
          </a:p>
        </p:txBody>
      </p:sp>
      <p:sp>
        <p:nvSpPr>
          <p:cNvPr id="6" name="Верхний колонтитул 5"/>
          <p:cNvSpPr>
            <a:spLocks noGrp="1"/>
          </p:cNvSpPr>
          <p:nvPr>
            <p:ph type="hdr" sz="quarter" idx="10"/>
          </p:nvPr>
        </p:nvSpPr>
        <p:spPr/>
        <p:txBody>
          <a:bodyPr/>
          <a:lstStyle/>
          <a:p>
            <a:r>
              <a:rPr lang="ru-RU" smtClean="0"/>
              <a:t>Здоровьесберегающие технологии на уроке информатики</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6D4EB6A-D02F-4E83-B13E-8B7E35F5DC0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6D4EB6A-D02F-4E83-B13E-8B7E35F5DC0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A5B44FE-A975-4B48-B2C7-2BCC0AAD2BB7}" type="datetimeFigureOut">
              <a:rPr lang="ru-RU" smtClean="0"/>
              <a:pPr/>
              <a:t>01.03.2024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D4EB6A-D02F-4E83-B13E-8B7E35F5DC0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5000"/>
              </a:srgbClr>
            </a:gs>
            <a:gs pos="53000">
              <a:srgbClr val="D4DEFF"/>
            </a:gs>
            <a:gs pos="83000">
              <a:srgbClr val="D4DEFF"/>
            </a:gs>
            <a:gs pos="100000">
              <a:srgbClr val="96AB94"/>
            </a:gs>
          </a:gsLst>
          <a:path path="circle">
            <a:fillToRect l="100000" t="100000"/>
          </a:path>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A5B44FE-A975-4B48-B2C7-2BCC0AAD2BB7}" type="datetimeFigureOut">
              <a:rPr lang="ru-RU" smtClean="0"/>
              <a:pPr/>
              <a:t>01.03.2024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6D4EB6A-D02F-4E83-B13E-8B7E35F5DC0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4.xml"/><Relationship Id="rId1" Type="http://schemas.openxmlformats.org/officeDocument/2006/relationships/slideLayout" Target="../slideLayouts/slideLayout6.xml"/><Relationship Id="rId5" Type="http://schemas.openxmlformats.org/officeDocument/2006/relationships/image" Target="../media/image2.wmf"/><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4.xml"/><Relationship Id="rId1" Type="http://schemas.openxmlformats.org/officeDocument/2006/relationships/slideLayout" Target="../slideLayouts/slideLayout6.x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Program Files\Microsoft Office\MEDIA\CAGCAT10\j0292020.wmf"/>
          <p:cNvPicPr>
            <a:picLocks noChangeAspect="1" noChangeArrowheads="1"/>
          </p:cNvPicPr>
          <p:nvPr/>
        </p:nvPicPr>
        <p:blipFill>
          <a:blip r:embed="rId2" cstate="print"/>
          <a:srcRect/>
          <a:stretch>
            <a:fillRect/>
          </a:stretch>
        </p:blipFill>
        <p:spPr bwMode="auto">
          <a:xfrm>
            <a:off x="179512" y="188640"/>
            <a:ext cx="1869034" cy="1773936"/>
          </a:xfrm>
          <a:prstGeom prst="rect">
            <a:avLst/>
          </a:prstGeom>
          <a:noFill/>
        </p:spPr>
      </p:pic>
      <p:sp>
        <p:nvSpPr>
          <p:cNvPr id="6" name="Прямоугольник 5"/>
          <p:cNvSpPr/>
          <p:nvPr/>
        </p:nvSpPr>
        <p:spPr>
          <a:xfrm>
            <a:off x="1547664" y="1700808"/>
            <a:ext cx="7200800" cy="258532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i="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Здоровьесберегающие</a:t>
            </a:r>
            <a:r>
              <a:rPr lang="ru-RU"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технологии на уроках информатики</a:t>
            </a: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extBox 6"/>
          <p:cNvSpPr txBox="1"/>
          <p:nvPr/>
        </p:nvSpPr>
        <p:spPr>
          <a:xfrm>
            <a:off x="4572000" y="5229200"/>
            <a:ext cx="3548151" cy="923330"/>
          </a:xfrm>
          <a:prstGeom prst="rect">
            <a:avLst/>
          </a:prstGeom>
          <a:noFill/>
        </p:spPr>
        <p:txBody>
          <a:bodyPr wrap="none" rtlCol="0">
            <a:spAutoFit/>
          </a:bodyPr>
          <a:lstStyle/>
          <a:p>
            <a:r>
              <a:rPr lang="ru-RU" dirty="0" smtClean="0">
                <a:solidFill>
                  <a:schemeClr val="bg1"/>
                </a:solidFill>
              </a:rPr>
              <a:t>Выполнил : учитель информатики</a:t>
            </a:r>
          </a:p>
          <a:p>
            <a:r>
              <a:rPr lang="ru-RU" dirty="0" smtClean="0">
                <a:solidFill>
                  <a:schemeClr val="bg1"/>
                </a:solidFill>
              </a:rPr>
              <a:t> МКОУ «Гимназия»  </a:t>
            </a:r>
            <a:r>
              <a:rPr lang="ru-RU" dirty="0" smtClean="0">
                <a:solidFill>
                  <a:schemeClr val="bg1"/>
                </a:solidFill>
              </a:rPr>
              <a:t>г. </a:t>
            </a:r>
            <a:r>
              <a:rPr lang="ru-RU" dirty="0" smtClean="0">
                <a:solidFill>
                  <a:schemeClr val="bg1"/>
                </a:solidFill>
              </a:rPr>
              <a:t>Ефремов</a:t>
            </a:r>
            <a:endParaRPr lang="ru-RU" dirty="0" smtClean="0">
              <a:solidFill>
                <a:schemeClr val="bg1"/>
              </a:solidFill>
            </a:endParaRPr>
          </a:p>
          <a:p>
            <a:pPr algn="ctr"/>
            <a:r>
              <a:rPr lang="ru-RU" dirty="0" smtClean="0">
                <a:solidFill>
                  <a:schemeClr val="bg1"/>
                </a:solidFill>
              </a:rPr>
              <a:t>Осадчая А.С</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692696"/>
            <a:ext cx="5544616" cy="523220"/>
          </a:xfrm>
          <a:prstGeom prst="rect">
            <a:avLst/>
          </a:prstGeom>
        </p:spPr>
        <p:txBody>
          <a:bodyPr wrap="square">
            <a:spAutoFit/>
          </a:bodyPr>
          <a:lstStyle/>
          <a:p>
            <a:r>
              <a:rPr lang="ru-RU" sz="2800" b="1" dirty="0" smtClean="0">
                <a:solidFill>
                  <a:schemeClr val="accent6">
                    <a:lumMod val="50000"/>
                  </a:schemeClr>
                </a:solidFill>
              </a:rPr>
              <a:t>Цветовые </a:t>
            </a:r>
            <a:r>
              <a:rPr lang="ru-RU" sz="2800" b="1" dirty="0">
                <a:solidFill>
                  <a:schemeClr val="accent6">
                    <a:lumMod val="50000"/>
                  </a:schemeClr>
                </a:solidFill>
              </a:rPr>
              <a:t>схемы </a:t>
            </a:r>
            <a:r>
              <a:rPr lang="ru-RU" sz="2800" b="1" dirty="0" smtClean="0">
                <a:solidFill>
                  <a:schemeClr val="accent6">
                    <a:lumMod val="50000"/>
                  </a:schemeClr>
                </a:solidFill>
              </a:rPr>
              <a:t>В.Ф.Базарного</a:t>
            </a:r>
            <a:endParaRPr lang="ru-RU" sz="2800" b="1" dirty="0">
              <a:solidFill>
                <a:schemeClr val="accent6">
                  <a:lumMod val="50000"/>
                </a:schemeClr>
              </a:solidFill>
            </a:endParaRPr>
          </a:p>
        </p:txBody>
      </p:sp>
      <p:pic>
        <p:nvPicPr>
          <p:cNvPr id="21506" name="Picture 2" descr="C:\Program Files\Microsoft Office\MEDIA\CAGCAT10\j0292020.wmf"/>
          <p:cNvPicPr>
            <a:picLocks noChangeAspect="1" noChangeArrowheads="1"/>
          </p:cNvPicPr>
          <p:nvPr/>
        </p:nvPicPr>
        <p:blipFill>
          <a:blip r:embed="rId2" cstate="print"/>
          <a:srcRect/>
          <a:stretch>
            <a:fillRect/>
          </a:stretch>
        </p:blipFill>
        <p:spPr bwMode="auto">
          <a:xfrm>
            <a:off x="395536" y="188640"/>
            <a:ext cx="1869034" cy="1773936"/>
          </a:xfrm>
          <a:prstGeom prst="rect">
            <a:avLst/>
          </a:prstGeom>
          <a:noFill/>
        </p:spPr>
      </p:pic>
      <p:pic>
        <p:nvPicPr>
          <p:cNvPr id="4" name="Рисунок 3"/>
          <p:cNvPicPr/>
          <p:nvPr/>
        </p:nvPicPr>
        <p:blipFill>
          <a:blip r:embed="rId3" cstate="print"/>
          <a:srcRect/>
          <a:stretch>
            <a:fillRect/>
          </a:stretch>
        </p:blipFill>
        <p:spPr bwMode="auto">
          <a:xfrm>
            <a:off x="827584" y="2132856"/>
            <a:ext cx="4496891" cy="2808312"/>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5940152" y="1844824"/>
            <a:ext cx="2825160" cy="34778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Top)">
                                      <p:cBhvr>
                                        <p:cTn id="7" dur="500"/>
                                        <p:tgtEl>
                                          <p:spTgt spid="2150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2"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3" dur="2000"/>
                                        <p:tgtEl>
                                          <p:spTgt spid="2">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p:val>
                                            <p:strVal val="#ppt_w*0.70"/>
                                          </p:val>
                                        </p:tav>
                                        <p:tav tm="100000">
                                          <p:val>
                                            <p:strVal val="#ppt_w"/>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animEffect transition="in" filter="fade">
                                      <p:cBhvr>
                                        <p:cTn id="18" dur="2000"/>
                                        <p:tgtEl>
                                          <p:spTgt spid="4"/>
                                        </p:tgtEl>
                                      </p:cBhvr>
                                    </p:animEffect>
                                  </p:childTnLst>
                                </p:cTn>
                              </p:par>
                              <p:par>
                                <p:cTn id="19" presetID="55"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strVal val="#ppt_w*0.70"/>
                                          </p:val>
                                        </p:tav>
                                        <p:tav tm="100000">
                                          <p:val>
                                            <p:strVal val="#ppt_w"/>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3058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50000"/>
                  </a:schemeClr>
                </a:solidFill>
                <a:effectLst>
                  <a:outerShdw blurRad="50800" dist="39000" dir="5460000" algn="tl">
                    <a:srgbClr val="000000">
                      <a:alpha val="38000"/>
                    </a:srgbClr>
                  </a:outerShdw>
                </a:effectLst>
              </a:rPr>
              <a:t>   </a:t>
            </a:r>
            <a:r>
              <a:rPr lang="ru-RU" sz="6600" b="1" dirty="0" err="1" smtClean="0">
                <a:ln w="11430"/>
                <a:solidFill>
                  <a:schemeClr val="accent6">
                    <a:lumMod val="50000"/>
                  </a:schemeClr>
                </a:solidFill>
                <a:effectLst>
                  <a:outerShdw blurRad="50800" dist="39000" dir="5460000" algn="tl">
                    <a:srgbClr val="000000">
                      <a:alpha val="38000"/>
                    </a:srgbClr>
                  </a:outerShdw>
                </a:effectLst>
              </a:rPr>
              <a:t>Стереограммы</a:t>
            </a:r>
            <a:endParaRPr lang="ru-RU" sz="6600" b="1" dirty="0">
              <a:ln w="11430"/>
              <a:solidFill>
                <a:schemeClr val="accent6">
                  <a:lumMod val="50000"/>
                </a:schemeClr>
              </a:solidFill>
              <a:effectLst>
                <a:outerShdw blurRad="50800" dist="39000" dir="5460000" algn="tl">
                  <a:srgbClr val="000000">
                    <a:alpha val="38000"/>
                  </a:srgbClr>
                </a:outerShdw>
              </a:effectLst>
            </a:endParaRPr>
          </a:p>
        </p:txBody>
      </p:sp>
      <p:pic>
        <p:nvPicPr>
          <p:cNvPr id="4098" name="Picture 2" descr="D:\с диска С\Мои документы\Анимашки\Аним. дети и взрослые\Дети\hw06.gif"/>
          <p:cNvPicPr>
            <a:picLocks noChangeAspect="1" noChangeArrowheads="1"/>
          </p:cNvPicPr>
          <p:nvPr/>
        </p:nvPicPr>
        <p:blipFill>
          <a:blip r:embed="rId2" cstate="print"/>
          <a:srcRect/>
          <a:stretch>
            <a:fillRect/>
          </a:stretch>
        </p:blipFill>
        <p:spPr bwMode="auto">
          <a:xfrm rot="10800000" flipV="1">
            <a:off x="642910" y="5143512"/>
            <a:ext cx="1357322" cy="1357322"/>
          </a:xfrm>
          <a:prstGeom prst="rect">
            <a:avLst/>
          </a:prstGeom>
          <a:noFill/>
        </p:spPr>
      </p:pic>
      <p:sp>
        <p:nvSpPr>
          <p:cNvPr id="6" name="Прямоугольник 5"/>
          <p:cNvSpPr/>
          <p:nvPr/>
        </p:nvSpPr>
        <p:spPr>
          <a:xfrm>
            <a:off x="357158" y="2000240"/>
            <a:ext cx="8215370" cy="3477875"/>
          </a:xfrm>
          <a:prstGeom prst="rect">
            <a:avLst/>
          </a:prstGeom>
        </p:spPr>
        <p:txBody>
          <a:bodyPr wrap="square">
            <a:spAutoFit/>
          </a:bodyPr>
          <a:lstStyle/>
          <a:p>
            <a:pPr algn="ctr"/>
            <a:r>
              <a:rPr lang="ru-RU" sz="2000" b="1" dirty="0" smtClean="0">
                <a:solidFill>
                  <a:schemeClr val="accent6">
                    <a:lumMod val="50000"/>
                  </a:schemeClr>
                </a:solidFill>
              </a:rPr>
              <a:t>Рекомендованы людям, много работающим за компьютером.</a:t>
            </a:r>
          </a:p>
          <a:p>
            <a:pPr algn="ctr"/>
            <a:r>
              <a:rPr lang="ru-RU" sz="2000" b="1" dirty="0" smtClean="0">
                <a:solidFill>
                  <a:schemeClr val="accent6">
                    <a:lumMod val="50000"/>
                  </a:schemeClr>
                </a:solidFill>
              </a:rPr>
              <a:t> С их помощью укрепляются глазные мышцы, </a:t>
            </a:r>
          </a:p>
          <a:p>
            <a:pPr algn="ctr"/>
            <a:r>
              <a:rPr lang="ru-RU" sz="2000" b="1" dirty="0" smtClean="0">
                <a:solidFill>
                  <a:schemeClr val="accent6">
                    <a:lumMod val="50000"/>
                  </a:schemeClr>
                </a:solidFill>
              </a:rPr>
              <a:t>великолепно снимается усталость глаз. </a:t>
            </a:r>
          </a:p>
          <a:p>
            <a:pPr algn="ctr"/>
            <a:r>
              <a:rPr lang="ru-RU" sz="2000" b="1" dirty="0" smtClean="0">
                <a:solidFill>
                  <a:schemeClr val="accent6">
                    <a:lumMod val="50000"/>
                  </a:schemeClr>
                </a:solidFill>
              </a:rPr>
              <a:t>Стереокартинки  (стереограммы)— это нестандартный способ развлечься и отдохнуть от повседневных дел. Стереокартинки на первый взгляд представляют собой просто неразборчивые узоры, но если посмотреть на картинку правильно, то вы сможете увидеть то, что на самом деле изображено на ней. </a:t>
            </a:r>
          </a:p>
          <a:p>
            <a:pPr algn="ctr"/>
            <a:r>
              <a:rPr lang="ru-RU" sz="2000" b="1" dirty="0" smtClean="0">
                <a:solidFill>
                  <a:schemeClr val="accent6">
                    <a:lumMod val="50000"/>
                  </a:schemeClr>
                </a:solidFill>
              </a:rPr>
              <a:t>Рассмотреть настоящую стереокартинку за размытыми узорами — это как заглянуть за кулисы или узнать маленькую тайну. </a:t>
            </a:r>
          </a:p>
          <a:p>
            <a:pPr algn="ctr"/>
            <a:r>
              <a:rPr lang="ru-RU" sz="2000" b="1" dirty="0" smtClean="0">
                <a:solidFill>
                  <a:schemeClr val="accent6">
                    <a:lumMod val="50000"/>
                  </a:schemeClr>
                </a:solidFill>
              </a:rPr>
              <a:t>Попробуйте, вам понравится.</a:t>
            </a:r>
            <a:endParaRPr lang="ru-RU" sz="2000" dirty="0">
              <a:solidFill>
                <a:schemeClr val="accent6">
                  <a:lumMod val="50000"/>
                </a:schemeClr>
              </a:solidFill>
            </a:endParaRPr>
          </a:p>
        </p:txBody>
      </p:sp>
      <p:pic>
        <p:nvPicPr>
          <p:cNvPr id="5" name="Picture 3" descr="C:\Program Files\Microsoft Office\MEDIA\CAGCAT10\j0292020.wmf"/>
          <p:cNvPicPr>
            <a:picLocks noChangeAspect="1" noChangeArrowheads="1"/>
          </p:cNvPicPr>
          <p:nvPr/>
        </p:nvPicPr>
        <p:blipFill>
          <a:blip r:embed="rId3" cstate="print"/>
          <a:srcRect/>
          <a:stretch>
            <a:fillRect/>
          </a:stretch>
        </p:blipFill>
        <p:spPr bwMode="auto">
          <a:xfrm>
            <a:off x="0" y="0"/>
            <a:ext cx="1716117" cy="16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Top)">
                                      <p:cBhvr>
                                        <p:cTn id="7" dur="1000"/>
                                        <p:tgtEl>
                                          <p:spTgt spid="5"/>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strVal val="#ppt_w*0.70"/>
                                          </p:val>
                                        </p:tav>
                                        <p:tav tm="100000">
                                          <p:val>
                                            <p:strVal val="#ppt_w"/>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animEffect transition="in" filter="fade">
                                      <p:cBhvr>
                                        <p:cTn id="13" dur="2000"/>
                                        <p:tgtEl>
                                          <p:spTgt spid="2"/>
                                        </p:tgtEl>
                                      </p:cBhvr>
                                    </p:animEffect>
                                  </p:childTnLst>
                                </p:cTn>
                              </p:par>
                              <p:par>
                                <p:cTn id="14" presetID="55" presetClass="entr" presetSubtype="0"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2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7" dur="2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8" dur="2000"/>
                                        <p:tgtEl>
                                          <p:spTgt spid="6">
                                            <p:txEl>
                                              <p:pRg st="0" end="0"/>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2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22" dur="2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23" dur="2000"/>
                                        <p:tgtEl>
                                          <p:spTgt spid="6">
                                            <p:txEl>
                                              <p:pRg st="1" end="1"/>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2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7" dur="2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8" dur="2000"/>
                                        <p:tgtEl>
                                          <p:spTgt spid="6">
                                            <p:txEl>
                                              <p:pRg st="2" end="2"/>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2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6">
                                            <p:txEl>
                                              <p:pRg st="3" end="3"/>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p:cTn id="36" dur="2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7" dur="2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8" dur="2000"/>
                                        <p:tgtEl>
                                          <p:spTgt spid="6">
                                            <p:txEl>
                                              <p:pRg st="4" end="4"/>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 calcmode="lin" valueType="num">
                                      <p:cBhvr>
                                        <p:cTn id="41" dur="2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42" dur="2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43" dur="2000"/>
                                        <p:tgtEl>
                                          <p:spTgt spid="6">
                                            <p:txEl>
                                              <p:pRg st="5" end="5"/>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4098"/>
                                        </p:tgtEl>
                                        <p:attrNameLst>
                                          <p:attrName>style.visibility</p:attrName>
                                        </p:attrNameLst>
                                      </p:cBhvr>
                                      <p:to>
                                        <p:strVal val="visible"/>
                                      </p:to>
                                    </p:set>
                                    <p:anim calcmode="lin" valueType="num">
                                      <p:cBhvr>
                                        <p:cTn id="46" dur="2000" fill="hold"/>
                                        <p:tgtEl>
                                          <p:spTgt spid="4098"/>
                                        </p:tgtEl>
                                        <p:attrNameLst>
                                          <p:attrName>ppt_w</p:attrName>
                                        </p:attrNameLst>
                                      </p:cBhvr>
                                      <p:tavLst>
                                        <p:tav tm="0">
                                          <p:val>
                                            <p:strVal val="#ppt_w*0.70"/>
                                          </p:val>
                                        </p:tav>
                                        <p:tav tm="100000">
                                          <p:val>
                                            <p:strVal val="#ppt_w"/>
                                          </p:val>
                                        </p:tav>
                                      </p:tavLst>
                                    </p:anim>
                                    <p:anim calcmode="lin" valueType="num">
                                      <p:cBhvr>
                                        <p:cTn id="47" dur="2000" fill="hold"/>
                                        <p:tgtEl>
                                          <p:spTgt spid="4098"/>
                                        </p:tgtEl>
                                        <p:attrNameLst>
                                          <p:attrName>ppt_h</p:attrName>
                                        </p:attrNameLst>
                                      </p:cBhvr>
                                      <p:tavLst>
                                        <p:tav tm="0">
                                          <p:val>
                                            <p:strVal val="#ppt_h"/>
                                          </p:val>
                                        </p:tav>
                                        <p:tav tm="100000">
                                          <p:val>
                                            <p:strVal val="#ppt_h"/>
                                          </p:val>
                                        </p:tav>
                                      </p:tavLst>
                                    </p:anim>
                                    <p:animEffect transition="in" filter="fade">
                                      <p:cBhvr>
                                        <p:cTn id="48"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267744" y="620688"/>
            <a:ext cx="6666443" cy="5333154"/>
          </a:xfrm>
          <a:prstGeom prst="rect">
            <a:avLst/>
          </a:prstGeom>
          <a:noFill/>
          <a:ln w="9525">
            <a:noFill/>
            <a:miter lim="800000"/>
            <a:headEnd/>
            <a:tailEnd/>
          </a:ln>
        </p:spPr>
      </p:pic>
      <p:pic>
        <p:nvPicPr>
          <p:cNvPr id="25603" name="Picture 3" descr="C:\Program Files\Microsoft Office\MEDIA\CAGCAT10\j0292020.wmf"/>
          <p:cNvPicPr>
            <a:picLocks noChangeAspect="1" noChangeArrowheads="1"/>
          </p:cNvPicPr>
          <p:nvPr/>
        </p:nvPicPr>
        <p:blipFill>
          <a:blip r:embed="rId3" cstate="print"/>
          <a:srcRect/>
          <a:stretch>
            <a:fillRect/>
          </a:stretch>
        </p:blipFill>
        <p:spPr bwMode="auto">
          <a:xfrm>
            <a:off x="179512" y="260648"/>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slide(fromTop)">
                                      <p:cBhvr>
                                        <p:cTn id="7" dur="1000"/>
                                        <p:tgtEl>
                                          <p:spTgt spid="25603"/>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p:cTn id="11" dur="2000" fill="hold"/>
                                        <p:tgtEl>
                                          <p:spTgt spid="25602"/>
                                        </p:tgtEl>
                                        <p:attrNameLst>
                                          <p:attrName>ppt_w</p:attrName>
                                        </p:attrNameLst>
                                      </p:cBhvr>
                                      <p:tavLst>
                                        <p:tav tm="0">
                                          <p:val>
                                            <p:strVal val="#ppt_w*0.70"/>
                                          </p:val>
                                        </p:tav>
                                        <p:tav tm="100000">
                                          <p:val>
                                            <p:strVal val="#ppt_w"/>
                                          </p:val>
                                        </p:tav>
                                      </p:tavLst>
                                    </p:anim>
                                    <p:anim calcmode="lin" valueType="num">
                                      <p:cBhvr>
                                        <p:cTn id="12" dur="2000" fill="hold"/>
                                        <p:tgtEl>
                                          <p:spTgt spid="25602"/>
                                        </p:tgtEl>
                                        <p:attrNameLst>
                                          <p:attrName>ppt_h</p:attrName>
                                        </p:attrNameLst>
                                      </p:cBhvr>
                                      <p:tavLst>
                                        <p:tav tm="0">
                                          <p:val>
                                            <p:strVal val="#ppt_h"/>
                                          </p:val>
                                        </p:tav>
                                        <p:tav tm="100000">
                                          <p:val>
                                            <p:strVal val="#ppt_h"/>
                                          </p:val>
                                        </p:tav>
                                      </p:tavLst>
                                    </p:anim>
                                    <p:animEffect transition="in" filter="fade">
                                      <p:cBhvr>
                                        <p:cTn id="13"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1763688" y="274639"/>
            <a:ext cx="6923112" cy="1439850"/>
          </a:xfrm>
        </p:spPr>
        <p:txBody>
          <a:bodyPr>
            <a:normAutofit fontScale="90000"/>
          </a:bodyPr>
          <a:lstStyle/>
          <a:p>
            <a:pPr algn="ctr"/>
            <a:r>
              <a:rPr lang="de-DE" sz="3200" dirty="0" err="1">
                <a:solidFill>
                  <a:schemeClr val="accent5">
                    <a:lumMod val="75000"/>
                  </a:schemeClr>
                </a:solidFill>
              </a:rPr>
              <a:t>Опять</a:t>
            </a:r>
            <a:r>
              <a:rPr lang="de-DE" sz="3200" dirty="0">
                <a:solidFill>
                  <a:schemeClr val="accent5">
                    <a:lumMod val="75000"/>
                  </a:schemeClr>
                </a:solidFill>
              </a:rPr>
              <a:t> </a:t>
            </a:r>
            <a:r>
              <a:rPr lang="de-DE" sz="3200" dirty="0" err="1">
                <a:solidFill>
                  <a:schemeClr val="accent5">
                    <a:lumMod val="75000"/>
                  </a:schemeClr>
                </a:solidFill>
              </a:rPr>
              <a:t>всё</a:t>
            </a:r>
            <a:r>
              <a:rPr lang="de-DE" sz="3200" dirty="0">
                <a:solidFill>
                  <a:schemeClr val="accent5">
                    <a:lumMod val="75000"/>
                  </a:schemeClr>
                </a:solidFill>
              </a:rPr>
              <a:t> </a:t>
            </a:r>
            <a:r>
              <a:rPr lang="de-DE" sz="3200" dirty="0" err="1">
                <a:solidFill>
                  <a:schemeClr val="accent5">
                    <a:lumMod val="75000"/>
                  </a:schemeClr>
                </a:solidFill>
              </a:rPr>
              <a:t>крутится</a:t>
            </a:r>
            <a:r>
              <a:rPr lang="de-DE" sz="3200" dirty="0">
                <a:solidFill>
                  <a:schemeClr val="accent5">
                    <a:lumMod val="75000"/>
                  </a:schemeClr>
                </a:solidFill>
              </a:rPr>
              <a:t>? </a:t>
            </a:r>
            <a:r>
              <a:rPr lang="ru-RU" sz="3200" dirty="0" smtClean="0">
                <a:solidFill>
                  <a:schemeClr val="accent5">
                    <a:lumMod val="75000"/>
                  </a:schemeClr>
                </a:solidFill>
              </a:rPr>
              <a:t/>
            </a:r>
            <a:br>
              <a:rPr lang="ru-RU" sz="3200" dirty="0" smtClean="0">
                <a:solidFill>
                  <a:schemeClr val="accent5">
                    <a:lumMod val="75000"/>
                  </a:schemeClr>
                </a:solidFill>
              </a:rPr>
            </a:br>
            <a:r>
              <a:rPr lang="de-DE" sz="3200" dirty="0" smtClean="0">
                <a:solidFill>
                  <a:schemeClr val="accent5">
                    <a:lumMod val="75000"/>
                  </a:schemeClr>
                </a:solidFill>
              </a:rPr>
              <a:t>А </a:t>
            </a:r>
            <a:r>
              <a:rPr lang="de-DE" sz="3200" dirty="0" err="1">
                <a:solidFill>
                  <a:schemeClr val="accent5">
                    <a:lumMod val="75000"/>
                  </a:schemeClr>
                </a:solidFill>
              </a:rPr>
              <a:t>если</a:t>
            </a:r>
            <a:r>
              <a:rPr lang="de-DE" sz="3200" dirty="0">
                <a:solidFill>
                  <a:schemeClr val="accent5">
                    <a:lumMod val="75000"/>
                  </a:schemeClr>
                </a:solidFill>
              </a:rPr>
              <a:t> </a:t>
            </a:r>
            <a:r>
              <a:rPr lang="de-DE" sz="3200" dirty="0" err="1">
                <a:solidFill>
                  <a:schemeClr val="accent5">
                    <a:lumMod val="75000"/>
                  </a:schemeClr>
                </a:solidFill>
              </a:rPr>
              <a:t>поглядеть</a:t>
            </a:r>
            <a:r>
              <a:rPr lang="de-DE" sz="3200" dirty="0">
                <a:solidFill>
                  <a:schemeClr val="accent5">
                    <a:lumMod val="75000"/>
                  </a:schemeClr>
                </a:solidFill>
              </a:rPr>
              <a:t> </a:t>
            </a:r>
            <a:r>
              <a:rPr lang="de-DE" sz="3200" dirty="0" err="1">
                <a:solidFill>
                  <a:schemeClr val="accent5">
                    <a:lumMod val="75000"/>
                  </a:schemeClr>
                </a:solidFill>
              </a:rPr>
              <a:t>внимательно</a:t>
            </a:r>
            <a:r>
              <a:rPr lang="de-DE" sz="3200" dirty="0">
                <a:solidFill>
                  <a:schemeClr val="accent5">
                    <a:lumMod val="75000"/>
                  </a:schemeClr>
                </a:solidFill>
              </a:rPr>
              <a:t>, </a:t>
            </a:r>
            <a:r>
              <a:rPr lang="de-DE" sz="3200" dirty="0" err="1">
                <a:solidFill>
                  <a:schemeClr val="accent5">
                    <a:lumMod val="75000"/>
                  </a:schemeClr>
                </a:solidFill>
              </a:rPr>
              <a:t>то</a:t>
            </a:r>
            <a:r>
              <a:rPr lang="de-DE" sz="3200" dirty="0">
                <a:solidFill>
                  <a:schemeClr val="accent5">
                    <a:lumMod val="75000"/>
                  </a:schemeClr>
                </a:solidFill>
              </a:rPr>
              <a:t> </a:t>
            </a:r>
            <a:r>
              <a:rPr lang="de-DE" sz="3200" dirty="0" err="1">
                <a:solidFill>
                  <a:schemeClr val="accent5">
                    <a:lumMod val="75000"/>
                  </a:schemeClr>
                </a:solidFill>
              </a:rPr>
              <a:t>нет</a:t>
            </a:r>
            <a:r>
              <a:rPr lang="de-DE" sz="3200" dirty="0">
                <a:solidFill>
                  <a:schemeClr val="accent3">
                    <a:lumMod val="60000"/>
                    <a:lumOff val="40000"/>
                  </a:schemeClr>
                </a:solidFill>
              </a:rPr>
              <a:t>.</a:t>
            </a:r>
          </a:p>
        </p:txBody>
      </p:sp>
      <p:pic>
        <p:nvPicPr>
          <p:cNvPr id="9221" name="Picture 5" descr="ATT-2-385F5E0B0BF64147AF84097BF419BCA6-image003"/>
          <p:cNvPicPr>
            <a:picLocks noChangeAspect="1" noChangeArrowheads="1"/>
          </p:cNvPicPr>
          <p:nvPr/>
        </p:nvPicPr>
        <p:blipFill>
          <a:blip r:embed="rId2" cstate="print"/>
          <a:srcRect/>
          <a:stretch>
            <a:fillRect/>
          </a:stretch>
        </p:blipFill>
        <p:spPr bwMode="auto">
          <a:xfrm>
            <a:off x="250825" y="2132014"/>
            <a:ext cx="8464579" cy="4226070"/>
          </a:xfrm>
          <a:prstGeom prst="rect">
            <a:avLst/>
          </a:prstGeom>
          <a:noFill/>
          <a:ln w="9525">
            <a:noFill/>
            <a:miter lim="800000"/>
            <a:headEnd/>
            <a:tailEnd/>
          </a:ln>
        </p:spPr>
      </p:pic>
      <p:sp>
        <p:nvSpPr>
          <p:cNvPr id="4" name="Нижний колонтитул 3"/>
          <p:cNvSpPr>
            <a:spLocks noGrp="1"/>
          </p:cNvSpPr>
          <p:nvPr>
            <p:ph type="ftr" sz="quarter" idx="11"/>
          </p:nvPr>
        </p:nvSpPr>
        <p:spPr>
          <a:xfrm>
            <a:off x="4881546" y="6286520"/>
            <a:ext cx="4262454" cy="365125"/>
          </a:xfrm>
        </p:spPr>
        <p:txBody>
          <a:bodyPr/>
          <a:lstStyle/>
          <a:p>
            <a:r>
              <a:rPr lang="ru-RU" dirty="0" smtClean="0"/>
              <a:t>Панова Елена Дмитриевна МОУ "СОШ № 32" г.Братск</a:t>
            </a:r>
            <a:endParaRPr lang="ru-RU" dirty="0"/>
          </a:p>
        </p:txBody>
      </p:sp>
      <p:pic>
        <p:nvPicPr>
          <p:cNvPr id="26626" name="Picture 2" descr="C:\Program Files\Microsoft Office\MEDIA\CAGCAT10\j0292020.wmf"/>
          <p:cNvPicPr>
            <a:picLocks noChangeAspect="1" noChangeArrowheads="1"/>
          </p:cNvPicPr>
          <p:nvPr/>
        </p:nvPicPr>
        <p:blipFill>
          <a:blip r:embed="rId3" cstate="print"/>
          <a:srcRect/>
          <a:stretch>
            <a:fillRect/>
          </a:stretch>
        </p:blipFill>
        <p:spPr bwMode="auto">
          <a:xfrm>
            <a:off x="0" y="116632"/>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slide(fromTop)">
                                      <p:cBhvr>
                                        <p:cTn id="7" dur="1000"/>
                                        <p:tgtEl>
                                          <p:spTgt spid="26626"/>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9220"/>
                                        </p:tgtEl>
                                        <p:attrNameLst>
                                          <p:attrName>style.visibility</p:attrName>
                                        </p:attrNameLst>
                                      </p:cBhvr>
                                      <p:to>
                                        <p:strVal val="visible"/>
                                      </p:to>
                                    </p:set>
                                    <p:anim calcmode="lin" valueType="num">
                                      <p:cBhvr>
                                        <p:cTn id="11" dur="2000" fill="hold"/>
                                        <p:tgtEl>
                                          <p:spTgt spid="9220"/>
                                        </p:tgtEl>
                                        <p:attrNameLst>
                                          <p:attrName>ppt_w</p:attrName>
                                        </p:attrNameLst>
                                      </p:cBhvr>
                                      <p:tavLst>
                                        <p:tav tm="0">
                                          <p:val>
                                            <p:strVal val="#ppt_w*0.70"/>
                                          </p:val>
                                        </p:tav>
                                        <p:tav tm="100000">
                                          <p:val>
                                            <p:strVal val="#ppt_w"/>
                                          </p:val>
                                        </p:tav>
                                      </p:tavLst>
                                    </p:anim>
                                    <p:anim calcmode="lin" valueType="num">
                                      <p:cBhvr>
                                        <p:cTn id="12" dur="2000" fill="hold"/>
                                        <p:tgtEl>
                                          <p:spTgt spid="9220"/>
                                        </p:tgtEl>
                                        <p:attrNameLst>
                                          <p:attrName>ppt_h</p:attrName>
                                        </p:attrNameLst>
                                      </p:cBhvr>
                                      <p:tavLst>
                                        <p:tav tm="0">
                                          <p:val>
                                            <p:strVal val="#ppt_h"/>
                                          </p:val>
                                        </p:tav>
                                        <p:tav tm="100000">
                                          <p:val>
                                            <p:strVal val="#ppt_h"/>
                                          </p:val>
                                        </p:tav>
                                      </p:tavLst>
                                    </p:anim>
                                    <p:animEffect transition="in" filter="fade">
                                      <p:cBhvr>
                                        <p:cTn id="13" dur="2000"/>
                                        <p:tgtEl>
                                          <p:spTgt spid="9220"/>
                                        </p:tgtEl>
                                      </p:cBhvr>
                                    </p:animEffect>
                                  </p:childTnLst>
                                </p:cTn>
                              </p:par>
                              <p:par>
                                <p:cTn id="14" presetID="55" presetClass="entr" presetSubtype="0" fill="hold" nodeType="withEffect">
                                  <p:stCondLst>
                                    <p:cond delay="0"/>
                                  </p:stCondLst>
                                  <p:childTnLst>
                                    <p:set>
                                      <p:cBhvr>
                                        <p:cTn id="15" dur="1" fill="hold">
                                          <p:stCondLst>
                                            <p:cond delay="0"/>
                                          </p:stCondLst>
                                        </p:cTn>
                                        <p:tgtEl>
                                          <p:spTgt spid="9221"/>
                                        </p:tgtEl>
                                        <p:attrNameLst>
                                          <p:attrName>style.visibility</p:attrName>
                                        </p:attrNameLst>
                                      </p:cBhvr>
                                      <p:to>
                                        <p:strVal val="visible"/>
                                      </p:to>
                                    </p:set>
                                    <p:anim calcmode="lin" valueType="num">
                                      <p:cBhvr>
                                        <p:cTn id="16" dur="2000" fill="hold"/>
                                        <p:tgtEl>
                                          <p:spTgt spid="9221"/>
                                        </p:tgtEl>
                                        <p:attrNameLst>
                                          <p:attrName>ppt_w</p:attrName>
                                        </p:attrNameLst>
                                      </p:cBhvr>
                                      <p:tavLst>
                                        <p:tav tm="0">
                                          <p:val>
                                            <p:strVal val="#ppt_w*0.70"/>
                                          </p:val>
                                        </p:tav>
                                        <p:tav tm="100000">
                                          <p:val>
                                            <p:strVal val="#ppt_w"/>
                                          </p:val>
                                        </p:tav>
                                      </p:tavLst>
                                    </p:anim>
                                    <p:anim calcmode="lin" valueType="num">
                                      <p:cBhvr>
                                        <p:cTn id="17" dur="2000" fill="hold"/>
                                        <p:tgtEl>
                                          <p:spTgt spid="9221"/>
                                        </p:tgtEl>
                                        <p:attrNameLst>
                                          <p:attrName>ppt_h</p:attrName>
                                        </p:attrNameLst>
                                      </p:cBhvr>
                                      <p:tavLst>
                                        <p:tav tm="0">
                                          <p:val>
                                            <p:strVal val="#ppt_h"/>
                                          </p:val>
                                        </p:tav>
                                        <p:tav tm="100000">
                                          <p:val>
                                            <p:strVal val="#ppt_h"/>
                                          </p:val>
                                        </p:tav>
                                      </p:tavLst>
                                    </p:anim>
                                    <p:animEffect transition="in" filter="fade">
                                      <p:cBhvr>
                                        <p:cTn id="18"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63688" y="274638"/>
            <a:ext cx="6923112" cy="1066130"/>
          </a:xfrm>
        </p:spPr>
        <p:txBody>
          <a:bodyPr>
            <a:normAutofit fontScale="90000"/>
          </a:bodyPr>
          <a:lstStyle/>
          <a:p>
            <a:pPr algn="ctr" eaLnBrk="1" hangingPunct="1"/>
            <a:r>
              <a:rPr lang="ru-RU" sz="3600" dirty="0" smtClean="0">
                <a:solidFill>
                  <a:schemeClr val="accent6">
                    <a:lumMod val="50000"/>
                  </a:schemeClr>
                </a:solidFill>
              </a:rPr>
              <a:t>Комплекс упражнений для снятия </a:t>
            </a:r>
            <a:r>
              <a:rPr lang="ru-RU" sz="3600" dirty="0" smtClean="0">
                <a:solidFill>
                  <a:schemeClr val="accent6">
                    <a:lumMod val="50000"/>
                  </a:schemeClr>
                </a:solidFill>
                <a:hlinkClick r:id="rId2" action="ppaction://hlinksldjump"/>
              </a:rPr>
              <a:t>СКС</a:t>
            </a:r>
            <a:endParaRPr lang="ru-RU" sz="3600" dirty="0" smtClean="0">
              <a:solidFill>
                <a:schemeClr val="accent6">
                  <a:lumMod val="50000"/>
                </a:schemeClr>
              </a:solidFill>
            </a:endParaRPr>
          </a:p>
        </p:txBody>
      </p:sp>
      <p:sp>
        <p:nvSpPr>
          <p:cNvPr id="19459" name="Text Box 3"/>
          <p:cNvSpPr txBox="1">
            <a:spLocks noChangeArrowheads="1"/>
          </p:cNvSpPr>
          <p:nvPr/>
        </p:nvSpPr>
        <p:spPr bwMode="auto">
          <a:xfrm>
            <a:off x="2555776" y="1412777"/>
            <a:ext cx="5904656" cy="523220"/>
          </a:xfrm>
          <a:prstGeom prst="rect">
            <a:avLst/>
          </a:prstGeom>
          <a:noFill/>
          <a:ln w="9525">
            <a:solidFill>
              <a:schemeClr val="folHlink"/>
            </a:solidFill>
            <a:miter lim="800000"/>
            <a:headEnd/>
            <a:tailEnd/>
          </a:ln>
        </p:spPr>
        <p:txBody>
          <a:bodyPr wrap="square">
            <a:spAutoFit/>
          </a:bodyPr>
          <a:lstStyle/>
          <a:p>
            <a:pPr>
              <a:spcBef>
                <a:spcPct val="50000"/>
              </a:spcBef>
            </a:pPr>
            <a:r>
              <a:rPr lang="ru-RU" sz="2800" dirty="0">
                <a:solidFill>
                  <a:srgbClr val="006666"/>
                </a:solidFill>
              </a:rPr>
              <a:t>Ма</a:t>
            </a:r>
            <a:r>
              <a:rPr lang="ru-RU" sz="2800" b="0" dirty="0">
                <a:solidFill>
                  <a:srgbClr val="006666"/>
                </a:solidFill>
              </a:rPr>
              <a:t>ссаж затылочных областей головы</a:t>
            </a:r>
            <a:endParaRPr lang="ru-RU" sz="2800" dirty="0">
              <a:solidFill>
                <a:srgbClr val="006666"/>
              </a:solidFill>
            </a:endParaRPr>
          </a:p>
        </p:txBody>
      </p:sp>
      <p:pic>
        <p:nvPicPr>
          <p:cNvPr id="19461" name="Picture 5" descr="http://www.melissa.ru/img/m87.jpg"/>
          <p:cNvPicPr>
            <a:picLocks noChangeAspect="1" noChangeArrowheads="1"/>
          </p:cNvPicPr>
          <p:nvPr/>
        </p:nvPicPr>
        <p:blipFill>
          <a:blip r:embed="rId3" cstate="print"/>
          <a:srcRect/>
          <a:stretch>
            <a:fillRect/>
          </a:stretch>
        </p:blipFill>
        <p:spPr bwMode="auto">
          <a:xfrm>
            <a:off x="3429000" y="2286000"/>
            <a:ext cx="2332038" cy="2286000"/>
          </a:xfrm>
          <a:prstGeom prst="rect">
            <a:avLst/>
          </a:prstGeom>
          <a:noFill/>
          <a:ln w="9525">
            <a:noFill/>
            <a:miter lim="800000"/>
            <a:headEnd/>
            <a:tailEnd/>
          </a:ln>
        </p:spPr>
      </p:pic>
      <p:sp>
        <p:nvSpPr>
          <p:cNvPr id="19464" name="AutoShape 8"/>
          <p:cNvSpPr>
            <a:spLocks noChangeArrowheads="1"/>
          </p:cNvSpPr>
          <p:nvPr/>
        </p:nvSpPr>
        <p:spPr bwMode="auto">
          <a:xfrm>
            <a:off x="4267200" y="3352800"/>
            <a:ext cx="685800" cy="152400"/>
          </a:xfrm>
          <a:custGeom>
            <a:avLst/>
            <a:gdLst>
              <a:gd name="T0" fmla="*/ 342900 w 21600"/>
              <a:gd name="T1" fmla="*/ 0 h 21600"/>
              <a:gd name="T2" fmla="*/ 85725 w 21600"/>
              <a:gd name="T3" fmla="*/ 76200 h 21600"/>
              <a:gd name="T4" fmla="*/ 342900 w 21600"/>
              <a:gd name="T5" fmla="*/ 38100 h 21600"/>
              <a:gd name="T6" fmla="*/ 600075 w 21600"/>
              <a:gd name="T7" fmla="*/ 7620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headEnd/>
            <a:tailEnd/>
          </a:ln>
        </p:spPr>
        <p:txBody>
          <a:bodyPr wrap="none" anchor="ctr"/>
          <a:lstStyle/>
          <a:p>
            <a:endParaRPr lang="ru-RU"/>
          </a:p>
        </p:txBody>
      </p:sp>
      <p:sp>
        <p:nvSpPr>
          <p:cNvPr id="19465" name="Text Box 9"/>
          <p:cNvSpPr txBox="1">
            <a:spLocks noChangeArrowheads="1"/>
          </p:cNvSpPr>
          <p:nvPr/>
        </p:nvSpPr>
        <p:spPr bwMode="auto">
          <a:xfrm>
            <a:off x="304800" y="2438400"/>
            <a:ext cx="2819400" cy="915988"/>
          </a:xfrm>
          <a:prstGeom prst="rect">
            <a:avLst/>
          </a:prstGeom>
          <a:noFill/>
          <a:ln w="9525">
            <a:noFill/>
            <a:miter lim="800000"/>
            <a:headEnd/>
            <a:tailEnd/>
          </a:ln>
        </p:spPr>
        <p:txBody>
          <a:bodyPr>
            <a:spAutoFit/>
          </a:bodyPr>
          <a:lstStyle/>
          <a:p>
            <a:pPr>
              <a:spcBef>
                <a:spcPct val="50000"/>
              </a:spcBef>
            </a:pPr>
            <a:r>
              <a:rPr lang="ru-RU" sz="1800" dirty="0">
                <a:solidFill>
                  <a:schemeClr val="accent6">
                    <a:lumMod val="50000"/>
                  </a:schemeClr>
                </a:solidFill>
              </a:rPr>
              <a:t>Цель:</a:t>
            </a:r>
            <a:r>
              <a:rPr lang="ru-RU" sz="1800" b="0" i="1" dirty="0">
                <a:solidFill>
                  <a:schemeClr val="accent6">
                    <a:lumMod val="50000"/>
                  </a:schemeClr>
                </a:solidFill>
              </a:rPr>
              <a:t> снятие напряжения мышц шеи и плечевого пояса</a:t>
            </a:r>
            <a:endParaRPr lang="ru-RU" sz="1800" dirty="0">
              <a:solidFill>
                <a:schemeClr val="accent6">
                  <a:lumMod val="50000"/>
                </a:schemeClr>
              </a:solidFill>
            </a:endParaRPr>
          </a:p>
        </p:txBody>
      </p:sp>
      <p:sp>
        <p:nvSpPr>
          <p:cNvPr id="19466" name="Text Box 10"/>
          <p:cNvSpPr txBox="1">
            <a:spLocks noChangeArrowheads="1"/>
          </p:cNvSpPr>
          <p:nvPr/>
        </p:nvSpPr>
        <p:spPr bwMode="auto">
          <a:xfrm>
            <a:off x="304800" y="3581400"/>
            <a:ext cx="3048000" cy="366713"/>
          </a:xfrm>
          <a:prstGeom prst="rect">
            <a:avLst/>
          </a:prstGeom>
          <a:noFill/>
          <a:ln w="9525">
            <a:noFill/>
            <a:miter lim="800000"/>
            <a:headEnd/>
            <a:tailEnd/>
          </a:ln>
        </p:spPr>
        <p:txBody>
          <a:bodyPr>
            <a:spAutoFit/>
          </a:bodyPr>
          <a:lstStyle/>
          <a:p>
            <a:pPr>
              <a:spcBef>
                <a:spcPct val="50000"/>
              </a:spcBef>
            </a:pPr>
            <a:r>
              <a:rPr lang="ru-RU" sz="1800" dirty="0">
                <a:solidFill>
                  <a:schemeClr val="accent6">
                    <a:lumMod val="50000"/>
                  </a:schemeClr>
                </a:solidFill>
              </a:rPr>
              <a:t>Положение:</a:t>
            </a:r>
            <a:r>
              <a:rPr lang="ru-RU" sz="1800" b="0" i="1" dirty="0">
                <a:solidFill>
                  <a:schemeClr val="accent6">
                    <a:lumMod val="50000"/>
                  </a:schemeClr>
                </a:solidFill>
              </a:rPr>
              <a:t> стоя или сидя</a:t>
            </a:r>
            <a:endParaRPr lang="ru-RU" sz="1800" dirty="0">
              <a:solidFill>
                <a:schemeClr val="accent6">
                  <a:lumMod val="50000"/>
                </a:schemeClr>
              </a:solidFill>
            </a:endParaRPr>
          </a:p>
        </p:txBody>
      </p:sp>
      <p:sp>
        <p:nvSpPr>
          <p:cNvPr id="19467" name="Text Box 11"/>
          <p:cNvSpPr txBox="1">
            <a:spLocks noChangeArrowheads="1"/>
          </p:cNvSpPr>
          <p:nvPr/>
        </p:nvSpPr>
        <p:spPr bwMode="auto">
          <a:xfrm>
            <a:off x="381000" y="4572000"/>
            <a:ext cx="2971800" cy="1328738"/>
          </a:xfrm>
          <a:prstGeom prst="rect">
            <a:avLst/>
          </a:prstGeom>
          <a:noFill/>
          <a:ln w="9525">
            <a:noFill/>
            <a:miter lim="800000"/>
            <a:headEnd/>
            <a:tailEnd/>
          </a:ln>
        </p:spPr>
        <p:txBody>
          <a:bodyPr>
            <a:spAutoFit/>
          </a:bodyPr>
          <a:lstStyle/>
          <a:p>
            <a:pPr marL="457200" indent="-457200">
              <a:spcBef>
                <a:spcPct val="50000"/>
              </a:spcBef>
            </a:pPr>
            <a:r>
              <a:rPr lang="ru-RU" sz="1800" dirty="0">
                <a:solidFill>
                  <a:schemeClr val="accent6">
                    <a:lumMod val="50000"/>
                  </a:schemeClr>
                </a:solidFill>
              </a:rPr>
              <a:t>Инструкции:</a:t>
            </a:r>
            <a:r>
              <a:rPr lang="ru-RU" sz="1800" b="0" i="1" dirty="0">
                <a:solidFill>
                  <a:schemeClr val="accent6">
                    <a:lumMod val="50000"/>
                  </a:schemeClr>
                </a:solidFill>
              </a:rPr>
              <a:t> </a:t>
            </a:r>
          </a:p>
          <a:p>
            <a:pPr marL="457200" indent="-457200">
              <a:spcBef>
                <a:spcPct val="50000"/>
              </a:spcBef>
              <a:buFontTx/>
              <a:buAutoNum type="arabicPeriod"/>
            </a:pPr>
            <a:r>
              <a:rPr lang="ru-RU" sz="1800" b="0" i="1" dirty="0">
                <a:solidFill>
                  <a:schemeClr val="accent6">
                    <a:lumMod val="50000"/>
                  </a:schemeClr>
                </a:solidFill>
              </a:rPr>
              <a:t>Надавливайте пальцами на указанные точки</a:t>
            </a:r>
            <a:endParaRPr lang="ru-RU" sz="1800" b="0" dirty="0">
              <a:solidFill>
                <a:schemeClr val="accent6">
                  <a:lumMod val="50000"/>
                </a:schemeClr>
              </a:solidFill>
            </a:endParaRPr>
          </a:p>
        </p:txBody>
      </p:sp>
      <p:pic>
        <p:nvPicPr>
          <p:cNvPr id="19470" name="Picture 14" descr="http://www.melissa.ru/img/m13.jpg"/>
          <p:cNvPicPr>
            <a:picLocks noChangeAspect="1" noChangeArrowheads="1"/>
          </p:cNvPicPr>
          <p:nvPr/>
        </p:nvPicPr>
        <p:blipFill>
          <a:blip r:embed="rId4" cstate="print"/>
          <a:srcRect/>
          <a:stretch>
            <a:fillRect/>
          </a:stretch>
        </p:blipFill>
        <p:spPr bwMode="auto">
          <a:xfrm>
            <a:off x="6372200" y="2276872"/>
            <a:ext cx="2400300" cy="2217738"/>
          </a:xfrm>
          <a:prstGeom prst="rect">
            <a:avLst/>
          </a:prstGeom>
          <a:noFill/>
          <a:ln w="9525">
            <a:noFill/>
            <a:miter lim="800000"/>
            <a:headEnd/>
            <a:tailEnd/>
          </a:ln>
        </p:spPr>
      </p:pic>
      <p:sp>
        <p:nvSpPr>
          <p:cNvPr id="19473" name="Text Box 17"/>
          <p:cNvSpPr txBox="1">
            <a:spLocks noChangeArrowheads="1"/>
          </p:cNvSpPr>
          <p:nvPr/>
        </p:nvSpPr>
        <p:spPr bwMode="auto">
          <a:xfrm>
            <a:off x="5257800" y="5181600"/>
            <a:ext cx="3581400" cy="641350"/>
          </a:xfrm>
          <a:prstGeom prst="rect">
            <a:avLst/>
          </a:prstGeom>
          <a:noFill/>
          <a:ln w="9525">
            <a:noFill/>
            <a:miter lim="800000"/>
            <a:headEnd/>
            <a:tailEnd/>
          </a:ln>
        </p:spPr>
        <p:txBody>
          <a:bodyPr>
            <a:spAutoFit/>
          </a:bodyPr>
          <a:lstStyle/>
          <a:p>
            <a:pPr>
              <a:spcBef>
                <a:spcPct val="50000"/>
              </a:spcBef>
            </a:pPr>
            <a:r>
              <a:rPr lang="ru-RU" sz="1800" b="0" i="1" dirty="0">
                <a:solidFill>
                  <a:schemeClr val="accent5">
                    <a:lumMod val="50000"/>
                  </a:schemeClr>
                </a:solidFill>
              </a:rPr>
              <a:t>2. Надавливайте пальцами</a:t>
            </a:r>
            <a:r>
              <a:rPr lang="ru-RU" sz="1800" b="0" dirty="0">
                <a:solidFill>
                  <a:schemeClr val="accent5">
                    <a:lumMod val="50000"/>
                  </a:schemeClr>
                </a:solidFill>
              </a:rPr>
              <a:t> с </a:t>
            </a:r>
            <a:r>
              <a:rPr lang="ru-RU" sz="1800" b="0" i="1" dirty="0">
                <a:solidFill>
                  <a:schemeClr val="accent5">
                    <a:lumMod val="50000"/>
                  </a:schemeClr>
                </a:solidFill>
              </a:rPr>
              <a:t>вращением по 10с справа и слева</a:t>
            </a:r>
          </a:p>
        </p:txBody>
      </p:sp>
      <p:sp>
        <p:nvSpPr>
          <p:cNvPr id="19477" name="AutoShape 21"/>
          <p:cNvSpPr>
            <a:spLocks noChangeArrowheads="1"/>
          </p:cNvSpPr>
          <p:nvPr/>
        </p:nvSpPr>
        <p:spPr bwMode="auto">
          <a:xfrm rot="-984921">
            <a:off x="7696200" y="3657600"/>
            <a:ext cx="228600" cy="228600"/>
          </a:xfrm>
          <a:prstGeom prst="curvedUpArrow">
            <a:avLst>
              <a:gd name="adj1" fmla="val 20000"/>
              <a:gd name="adj2" fmla="val 40000"/>
              <a:gd name="adj3" fmla="val 33333"/>
            </a:avLst>
          </a:prstGeom>
          <a:solidFill>
            <a:schemeClr val="accent1"/>
          </a:solidFill>
          <a:ln w="9525">
            <a:solidFill>
              <a:srgbClr val="FFFF00"/>
            </a:solidFill>
            <a:miter lim="800000"/>
            <a:headEnd/>
            <a:tailEnd/>
          </a:ln>
        </p:spPr>
        <p:txBody>
          <a:bodyPr wrap="none" anchor="ctr"/>
          <a:lstStyle/>
          <a:p>
            <a:endParaRPr lang="ru-RU"/>
          </a:p>
        </p:txBody>
      </p:sp>
      <p:pic>
        <p:nvPicPr>
          <p:cNvPr id="22530" name="Picture 2" descr="C:\Program Files\Microsoft Office\MEDIA\CAGCAT10\j0292020.wmf"/>
          <p:cNvPicPr>
            <a:picLocks noChangeAspect="1" noChangeArrowheads="1"/>
          </p:cNvPicPr>
          <p:nvPr/>
        </p:nvPicPr>
        <p:blipFill>
          <a:blip r:embed="rId5" cstate="print"/>
          <a:srcRect/>
          <a:stretch>
            <a:fillRect/>
          </a:stretch>
        </p:blipFill>
        <p:spPr bwMode="auto">
          <a:xfrm>
            <a:off x="179512" y="188640"/>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lide(fromTop)">
                                      <p:cBhvr>
                                        <p:cTn id="7" dur="1000"/>
                                        <p:tgtEl>
                                          <p:spTgt spid="22530"/>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9458"/>
                                        </p:tgtEl>
                                        <p:attrNameLst>
                                          <p:attrName>style.visibility</p:attrName>
                                        </p:attrNameLst>
                                      </p:cBhvr>
                                      <p:to>
                                        <p:strVal val="visible"/>
                                      </p:to>
                                    </p:set>
                                    <p:anim calcmode="lin" valueType="num">
                                      <p:cBhvr>
                                        <p:cTn id="11" dur="2000" fill="hold"/>
                                        <p:tgtEl>
                                          <p:spTgt spid="19458"/>
                                        </p:tgtEl>
                                        <p:attrNameLst>
                                          <p:attrName>ppt_w</p:attrName>
                                        </p:attrNameLst>
                                      </p:cBhvr>
                                      <p:tavLst>
                                        <p:tav tm="0">
                                          <p:val>
                                            <p:strVal val="#ppt_w*0.70"/>
                                          </p:val>
                                        </p:tav>
                                        <p:tav tm="100000">
                                          <p:val>
                                            <p:strVal val="#ppt_w"/>
                                          </p:val>
                                        </p:tav>
                                      </p:tavLst>
                                    </p:anim>
                                    <p:anim calcmode="lin" valueType="num">
                                      <p:cBhvr>
                                        <p:cTn id="12" dur="2000" fill="hold"/>
                                        <p:tgtEl>
                                          <p:spTgt spid="19458"/>
                                        </p:tgtEl>
                                        <p:attrNameLst>
                                          <p:attrName>ppt_h</p:attrName>
                                        </p:attrNameLst>
                                      </p:cBhvr>
                                      <p:tavLst>
                                        <p:tav tm="0">
                                          <p:val>
                                            <p:strVal val="#ppt_h"/>
                                          </p:val>
                                        </p:tav>
                                        <p:tav tm="100000">
                                          <p:val>
                                            <p:strVal val="#ppt_h"/>
                                          </p:val>
                                        </p:tav>
                                      </p:tavLst>
                                    </p:anim>
                                    <p:animEffect transition="in" filter="fade">
                                      <p:cBhvr>
                                        <p:cTn id="13" dur="2000"/>
                                        <p:tgtEl>
                                          <p:spTgt spid="19458"/>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9459"/>
                                        </p:tgtEl>
                                        <p:attrNameLst>
                                          <p:attrName>style.visibility</p:attrName>
                                        </p:attrNameLst>
                                      </p:cBhvr>
                                      <p:to>
                                        <p:strVal val="visible"/>
                                      </p:to>
                                    </p:set>
                                    <p:anim calcmode="lin" valueType="num">
                                      <p:cBhvr>
                                        <p:cTn id="16" dur="2000" fill="hold"/>
                                        <p:tgtEl>
                                          <p:spTgt spid="19459"/>
                                        </p:tgtEl>
                                        <p:attrNameLst>
                                          <p:attrName>ppt_w</p:attrName>
                                        </p:attrNameLst>
                                      </p:cBhvr>
                                      <p:tavLst>
                                        <p:tav tm="0">
                                          <p:val>
                                            <p:strVal val="#ppt_w*0.70"/>
                                          </p:val>
                                        </p:tav>
                                        <p:tav tm="100000">
                                          <p:val>
                                            <p:strVal val="#ppt_w"/>
                                          </p:val>
                                        </p:tav>
                                      </p:tavLst>
                                    </p:anim>
                                    <p:anim calcmode="lin" valueType="num">
                                      <p:cBhvr>
                                        <p:cTn id="17" dur="2000" fill="hold"/>
                                        <p:tgtEl>
                                          <p:spTgt spid="19459"/>
                                        </p:tgtEl>
                                        <p:attrNameLst>
                                          <p:attrName>ppt_h</p:attrName>
                                        </p:attrNameLst>
                                      </p:cBhvr>
                                      <p:tavLst>
                                        <p:tav tm="0">
                                          <p:val>
                                            <p:strVal val="#ppt_h"/>
                                          </p:val>
                                        </p:tav>
                                        <p:tav tm="100000">
                                          <p:val>
                                            <p:strVal val="#ppt_h"/>
                                          </p:val>
                                        </p:tav>
                                      </p:tavLst>
                                    </p:anim>
                                    <p:animEffect transition="in" filter="fade">
                                      <p:cBhvr>
                                        <p:cTn id="18" dur="2000"/>
                                        <p:tgtEl>
                                          <p:spTgt spid="19459"/>
                                        </p:tgtEl>
                                      </p:cBhvr>
                                    </p:animEffect>
                                  </p:childTnLst>
                                </p:cTn>
                              </p:par>
                              <p:par>
                                <p:cTn id="19" presetID="55" presetClass="entr" presetSubtype="0" fill="hold" nodeType="withEffect">
                                  <p:stCondLst>
                                    <p:cond delay="0"/>
                                  </p:stCondLst>
                                  <p:childTnLst>
                                    <p:set>
                                      <p:cBhvr>
                                        <p:cTn id="20" dur="1" fill="hold">
                                          <p:stCondLst>
                                            <p:cond delay="0"/>
                                          </p:stCondLst>
                                        </p:cTn>
                                        <p:tgtEl>
                                          <p:spTgt spid="19461"/>
                                        </p:tgtEl>
                                        <p:attrNameLst>
                                          <p:attrName>style.visibility</p:attrName>
                                        </p:attrNameLst>
                                      </p:cBhvr>
                                      <p:to>
                                        <p:strVal val="visible"/>
                                      </p:to>
                                    </p:set>
                                    <p:anim calcmode="lin" valueType="num">
                                      <p:cBhvr>
                                        <p:cTn id="21" dur="2000" fill="hold"/>
                                        <p:tgtEl>
                                          <p:spTgt spid="19461"/>
                                        </p:tgtEl>
                                        <p:attrNameLst>
                                          <p:attrName>ppt_w</p:attrName>
                                        </p:attrNameLst>
                                      </p:cBhvr>
                                      <p:tavLst>
                                        <p:tav tm="0">
                                          <p:val>
                                            <p:strVal val="#ppt_w*0.70"/>
                                          </p:val>
                                        </p:tav>
                                        <p:tav tm="100000">
                                          <p:val>
                                            <p:strVal val="#ppt_w"/>
                                          </p:val>
                                        </p:tav>
                                      </p:tavLst>
                                    </p:anim>
                                    <p:anim calcmode="lin" valueType="num">
                                      <p:cBhvr>
                                        <p:cTn id="22" dur="2000" fill="hold"/>
                                        <p:tgtEl>
                                          <p:spTgt spid="19461"/>
                                        </p:tgtEl>
                                        <p:attrNameLst>
                                          <p:attrName>ppt_h</p:attrName>
                                        </p:attrNameLst>
                                      </p:cBhvr>
                                      <p:tavLst>
                                        <p:tav tm="0">
                                          <p:val>
                                            <p:strVal val="#ppt_h"/>
                                          </p:val>
                                        </p:tav>
                                        <p:tav tm="100000">
                                          <p:val>
                                            <p:strVal val="#ppt_h"/>
                                          </p:val>
                                        </p:tav>
                                      </p:tavLst>
                                    </p:anim>
                                    <p:animEffect transition="in" filter="fade">
                                      <p:cBhvr>
                                        <p:cTn id="23" dur="2000"/>
                                        <p:tgtEl>
                                          <p:spTgt spid="19461"/>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19464"/>
                                        </p:tgtEl>
                                        <p:attrNameLst>
                                          <p:attrName>style.visibility</p:attrName>
                                        </p:attrNameLst>
                                      </p:cBhvr>
                                      <p:to>
                                        <p:strVal val="visible"/>
                                      </p:to>
                                    </p:set>
                                    <p:anim calcmode="lin" valueType="num">
                                      <p:cBhvr>
                                        <p:cTn id="26" dur="1000" fill="hold"/>
                                        <p:tgtEl>
                                          <p:spTgt spid="19464"/>
                                        </p:tgtEl>
                                        <p:attrNameLst>
                                          <p:attrName>ppt_w</p:attrName>
                                        </p:attrNameLst>
                                      </p:cBhvr>
                                      <p:tavLst>
                                        <p:tav tm="0">
                                          <p:val>
                                            <p:strVal val="#ppt_w*0.70"/>
                                          </p:val>
                                        </p:tav>
                                        <p:tav tm="100000">
                                          <p:val>
                                            <p:strVal val="#ppt_w"/>
                                          </p:val>
                                        </p:tav>
                                      </p:tavLst>
                                    </p:anim>
                                    <p:anim calcmode="lin" valueType="num">
                                      <p:cBhvr>
                                        <p:cTn id="27" dur="1000" fill="hold"/>
                                        <p:tgtEl>
                                          <p:spTgt spid="19464"/>
                                        </p:tgtEl>
                                        <p:attrNameLst>
                                          <p:attrName>ppt_h</p:attrName>
                                        </p:attrNameLst>
                                      </p:cBhvr>
                                      <p:tavLst>
                                        <p:tav tm="0">
                                          <p:val>
                                            <p:strVal val="#ppt_h"/>
                                          </p:val>
                                        </p:tav>
                                        <p:tav tm="100000">
                                          <p:val>
                                            <p:strVal val="#ppt_h"/>
                                          </p:val>
                                        </p:tav>
                                      </p:tavLst>
                                    </p:anim>
                                    <p:animEffect transition="in" filter="fade">
                                      <p:cBhvr>
                                        <p:cTn id="28" dur="1000"/>
                                        <p:tgtEl>
                                          <p:spTgt spid="19464"/>
                                        </p:tgtEl>
                                      </p:cBhvr>
                                    </p:animEffect>
                                  </p:childTnLst>
                                </p:cTn>
                              </p:par>
                              <p:par>
                                <p:cTn id="29" presetID="55" presetClass="entr" presetSubtype="0" fill="hold" nodeType="withEffect">
                                  <p:stCondLst>
                                    <p:cond delay="0"/>
                                  </p:stCondLst>
                                  <p:childTnLst>
                                    <p:set>
                                      <p:cBhvr>
                                        <p:cTn id="30" dur="1" fill="hold">
                                          <p:stCondLst>
                                            <p:cond delay="0"/>
                                          </p:stCondLst>
                                        </p:cTn>
                                        <p:tgtEl>
                                          <p:spTgt spid="19470"/>
                                        </p:tgtEl>
                                        <p:attrNameLst>
                                          <p:attrName>style.visibility</p:attrName>
                                        </p:attrNameLst>
                                      </p:cBhvr>
                                      <p:to>
                                        <p:strVal val="visible"/>
                                      </p:to>
                                    </p:set>
                                    <p:anim calcmode="lin" valueType="num">
                                      <p:cBhvr>
                                        <p:cTn id="31" dur="2000" fill="hold"/>
                                        <p:tgtEl>
                                          <p:spTgt spid="19470"/>
                                        </p:tgtEl>
                                        <p:attrNameLst>
                                          <p:attrName>ppt_w</p:attrName>
                                        </p:attrNameLst>
                                      </p:cBhvr>
                                      <p:tavLst>
                                        <p:tav tm="0">
                                          <p:val>
                                            <p:strVal val="#ppt_w*0.70"/>
                                          </p:val>
                                        </p:tav>
                                        <p:tav tm="100000">
                                          <p:val>
                                            <p:strVal val="#ppt_w"/>
                                          </p:val>
                                        </p:tav>
                                      </p:tavLst>
                                    </p:anim>
                                    <p:anim calcmode="lin" valueType="num">
                                      <p:cBhvr>
                                        <p:cTn id="32" dur="2000" fill="hold"/>
                                        <p:tgtEl>
                                          <p:spTgt spid="19470"/>
                                        </p:tgtEl>
                                        <p:attrNameLst>
                                          <p:attrName>ppt_h</p:attrName>
                                        </p:attrNameLst>
                                      </p:cBhvr>
                                      <p:tavLst>
                                        <p:tav tm="0">
                                          <p:val>
                                            <p:strVal val="#ppt_h"/>
                                          </p:val>
                                        </p:tav>
                                        <p:tav tm="100000">
                                          <p:val>
                                            <p:strVal val="#ppt_h"/>
                                          </p:val>
                                        </p:tav>
                                      </p:tavLst>
                                    </p:anim>
                                    <p:animEffect transition="in" filter="fade">
                                      <p:cBhvr>
                                        <p:cTn id="33" dur="2000"/>
                                        <p:tgtEl>
                                          <p:spTgt spid="19470"/>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9477"/>
                                        </p:tgtEl>
                                        <p:attrNameLst>
                                          <p:attrName>style.visibility</p:attrName>
                                        </p:attrNameLst>
                                      </p:cBhvr>
                                      <p:to>
                                        <p:strVal val="visible"/>
                                      </p:to>
                                    </p:set>
                                    <p:anim calcmode="lin" valueType="num">
                                      <p:cBhvr>
                                        <p:cTn id="36" dur="1000" fill="hold"/>
                                        <p:tgtEl>
                                          <p:spTgt spid="19477"/>
                                        </p:tgtEl>
                                        <p:attrNameLst>
                                          <p:attrName>ppt_w</p:attrName>
                                        </p:attrNameLst>
                                      </p:cBhvr>
                                      <p:tavLst>
                                        <p:tav tm="0">
                                          <p:val>
                                            <p:strVal val="#ppt_w*0.70"/>
                                          </p:val>
                                        </p:tav>
                                        <p:tav tm="100000">
                                          <p:val>
                                            <p:strVal val="#ppt_w"/>
                                          </p:val>
                                        </p:tav>
                                      </p:tavLst>
                                    </p:anim>
                                    <p:anim calcmode="lin" valueType="num">
                                      <p:cBhvr>
                                        <p:cTn id="37" dur="1000" fill="hold"/>
                                        <p:tgtEl>
                                          <p:spTgt spid="19477"/>
                                        </p:tgtEl>
                                        <p:attrNameLst>
                                          <p:attrName>ppt_h</p:attrName>
                                        </p:attrNameLst>
                                      </p:cBhvr>
                                      <p:tavLst>
                                        <p:tav tm="0">
                                          <p:val>
                                            <p:strVal val="#ppt_h"/>
                                          </p:val>
                                        </p:tav>
                                        <p:tav tm="100000">
                                          <p:val>
                                            <p:strVal val="#ppt_h"/>
                                          </p:val>
                                        </p:tav>
                                      </p:tavLst>
                                    </p:anim>
                                    <p:animEffect transition="in" filter="fade">
                                      <p:cBhvr>
                                        <p:cTn id="38" dur="1000"/>
                                        <p:tgtEl>
                                          <p:spTgt spid="19477"/>
                                        </p:tgtEl>
                                      </p:cBhvr>
                                    </p:animEffect>
                                  </p:childTnLst>
                                </p:cTn>
                              </p:par>
                            </p:childTnLst>
                          </p:cTn>
                        </p:par>
                        <p:par>
                          <p:cTn id="39" fill="hold">
                            <p:stCondLst>
                              <p:cond delay="3000"/>
                            </p:stCondLst>
                            <p:childTnLst>
                              <p:par>
                                <p:cTn id="40" presetID="29" presetClass="entr" presetSubtype="0" fill="hold" grpId="0" nodeType="afterEffect">
                                  <p:stCondLst>
                                    <p:cond delay="0"/>
                                  </p:stCondLst>
                                  <p:childTnLst>
                                    <p:set>
                                      <p:cBhvr>
                                        <p:cTn id="41" dur="1" fill="hold">
                                          <p:stCondLst>
                                            <p:cond delay="0"/>
                                          </p:stCondLst>
                                        </p:cTn>
                                        <p:tgtEl>
                                          <p:spTgt spid="19465"/>
                                        </p:tgtEl>
                                        <p:attrNameLst>
                                          <p:attrName>style.visibility</p:attrName>
                                        </p:attrNameLst>
                                      </p:cBhvr>
                                      <p:to>
                                        <p:strVal val="visible"/>
                                      </p:to>
                                    </p:set>
                                    <p:anim calcmode="lin" valueType="num">
                                      <p:cBhvr>
                                        <p:cTn id="42" dur="2000" fill="hold"/>
                                        <p:tgtEl>
                                          <p:spTgt spid="19465"/>
                                        </p:tgtEl>
                                        <p:attrNameLst>
                                          <p:attrName>ppt_x</p:attrName>
                                        </p:attrNameLst>
                                      </p:cBhvr>
                                      <p:tavLst>
                                        <p:tav tm="0">
                                          <p:val>
                                            <p:strVal val="#ppt_x-.2"/>
                                          </p:val>
                                        </p:tav>
                                        <p:tav tm="100000">
                                          <p:val>
                                            <p:strVal val="#ppt_x"/>
                                          </p:val>
                                        </p:tav>
                                      </p:tavLst>
                                    </p:anim>
                                    <p:anim calcmode="lin" valueType="num">
                                      <p:cBhvr>
                                        <p:cTn id="43" dur="2000" fill="hold"/>
                                        <p:tgtEl>
                                          <p:spTgt spid="19465"/>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9465"/>
                                        </p:tgtEl>
                                      </p:cBhvr>
                                    </p:animEffect>
                                  </p:childTnLst>
                                </p:cTn>
                              </p:par>
                            </p:childTnLst>
                          </p:cTn>
                        </p:par>
                        <p:par>
                          <p:cTn id="45" fill="hold">
                            <p:stCondLst>
                              <p:cond delay="5000"/>
                            </p:stCondLst>
                            <p:childTnLst>
                              <p:par>
                                <p:cTn id="46" presetID="29" presetClass="entr" presetSubtype="0" fill="hold" grpId="0" nodeType="afterEffect">
                                  <p:stCondLst>
                                    <p:cond delay="0"/>
                                  </p:stCondLst>
                                  <p:childTnLst>
                                    <p:set>
                                      <p:cBhvr>
                                        <p:cTn id="47" dur="1" fill="hold">
                                          <p:stCondLst>
                                            <p:cond delay="0"/>
                                          </p:stCondLst>
                                        </p:cTn>
                                        <p:tgtEl>
                                          <p:spTgt spid="19466"/>
                                        </p:tgtEl>
                                        <p:attrNameLst>
                                          <p:attrName>style.visibility</p:attrName>
                                        </p:attrNameLst>
                                      </p:cBhvr>
                                      <p:to>
                                        <p:strVal val="visible"/>
                                      </p:to>
                                    </p:set>
                                    <p:anim calcmode="lin" valueType="num">
                                      <p:cBhvr>
                                        <p:cTn id="48" dur="2000" fill="hold"/>
                                        <p:tgtEl>
                                          <p:spTgt spid="19466"/>
                                        </p:tgtEl>
                                        <p:attrNameLst>
                                          <p:attrName>ppt_x</p:attrName>
                                        </p:attrNameLst>
                                      </p:cBhvr>
                                      <p:tavLst>
                                        <p:tav tm="0">
                                          <p:val>
                                            <p:strVal val="#ppt_x-.2"/>
                                          </p:val>
                                        </p:tav>
                                        <p:tav tm="100000">
                                          <p:val>
                                            <p:strVal val="#ppt_x"/>
                                          </p:val>
                                        </p:tav>
                                      </p:tavLst>
                                    </p:anim>
                                    <p:anim calcmode="lin" valueType="num">
                                      <p:cBhvr>
                                        <p:cTn id="49" dur="2000" fill="hold"/>
                                        <p:tgtEl>
                                          <p:spTgt spid="19466"/>
                                        </p:tgtEl>
                                        <p:attrNameLst>
                                          <p:attrName>ppt_y</p:attrName>
                                        </p:attrNameLst>
                                      </p:cBhvr>
                                      <p:tavLst>
                                        <p:tav tm="0">
                                          <p:val>
                                            <p:strVal val="#ppt_y"/>
                                          </p:val>
                                        </p:tav>
                                        <p:tav tm="100000">
                                          <p:val>
                                            <p:strVal val="#ppt_y"/>
                                          </p:val>
                                        </p:tav>
                                      </p:tavLst>
                                    </p:anim>
                                    <p:animEffect transition="in" filter="wipe(right)" prLst="gradientSize: 0.1">
                                      <p:cBhvr>
                                        <p:cTn id="50" dur="2000"/>
                                        <p:tgtEl>
                                          <p:spTgt spid="19466"/>
                                        </p:tgtEl>
                                      </p:cBhvr>
                                    </p:animEffect>
                                  </p:childTnLst>
                                </p:cTn>
                              </p:par>
                            </p:childTnLst>
                          </p:cTn>
                        </p:par>
                        <p:par>
                          <p:cTn id="51" fill="hold">
                            <p:stCondLst>
                              <p:cond delay="7000"/>
                            </p:stCondLst>
                            <p:childTnLst>
                              <p:par>
                                <p:cTn id="52" presetID="29" presetClass="entr" presetSubtype="0" fill="hold" grpId="0" nodeType="afterEffect">
                                  <p:stCondLst>
                                    <p:cond delay="0"/>
                                  </p:stCondLst>
                                  <p:childTnLst>
                                    <p:set>
                                      <p:cBhvr>
                                        <p:cTn id="53" dur="1" fill="hold">
                                          <p:stCondLst>
                                            <p:cond delay="0"/>
                                          </p:stCondLst>
                                        </p:cTn>
                                        <p:tgtEl>
                                          <p:spTgt spid="19467"/>
                                        </p:tgtEl>
                                        <p:attrNameLst>
                                          <p:attrName>style.visibility</p:attrName>
                                        </p:attrNameLst>
                                      </p:cBhvr>
                                      <p:to>
                                        <p:strVal val="visible"/>
                                      </p:to>
                                    </p:set>
                                    <p:anim calcmode="lin" valueType="num">
                                      <p:cBhvr>
                                        <p:cTn id="54" dur="2000" fill="hold"/>
                                        <p:tgtEl>
                                          <p:spTgt spid="19467"/>
                                        </p:tgtEl>
                                        <p:attrNameLst>
                                          <p:attrName>ppt_x</p:attrName>
                                        </p:attrNameLst>
                                      </p:cBhvr>
                                      <p:tavLst>
                                        <p:tav tm="0">
                                          <p:val>
                                            <p:strVal val="#ppt_x-.2"/>
                                          </p:val>
                                        </p:tav>
                                        <p:tav tm="100000">
                                          <p:val>
                                            <p:strVal val="#ppt_x"/>
                                          </p:val>
                                        </p:tav>
                                      </p:tavLst>
                                    </p:anim>
                                    <p:anim calcmode="lin" valueType="num">
                                      <p:cBhvr>
                                        <p:cTn id="55" dur="2000" fill="hold"/>
                                        <p:tgtEl>
                                          <p:spTgt spid="19467"/>
                                        </p:tgtEl>
                                        <p:attrNameLst>
                                          <p:attrName>ppt_y</p:attrName>
                                        </p:attrNameLst>
                                      </p:cBhvr>
                                      <p:tavLst>
                                        <p:tav tm="0">
                                          <p:val>
                                            <p:strVal val="#ppt_y"/>
                                          </p:val>
                                        </p:tav>
                                        <p:tav tm="100000">
                                          <p:val>
                                            <p:strVal val="#ppt_y"/>
                                          </p:val>
                                        </p:tav>
                                      </p:tavLst>
                                    </p:anim>
                                    <p:animEffect transition="in" filter="wipe(right)" prLst="gradientSize: 0.1">
                                      <p:cBhvr>
                                        <p:cTn id="56" dur="2000"/>
                                        <p:tgtEl>
                                          <p:spTgt spid="19467"/>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19473"/>
                                        </p:tgtEl>
                                        <p:attrNameLst>
                                          <p:attrName>style.visibility</p:attrName>
                                        </p:attrNameLst>
                                      </p:cBhvr>
                                      <p:to>
                                        <p:strVal val="visible"/>
                                      </p:to>
                                    </p:set>
                                    <p:anim calcmode="lin" valueType="num">
                                      <p:cBhvr>
                                        <p:cTn id="59" dur="2000" fill="hold"/>
                                        <p:tgtEl>
                                          <p:spTgt spid="19473"/>
                                        </p:tgtEl>
                                        <p:attrNameLst>
                                          <p:attrName>ppt_x</p:attrName>
                                        </p:attrNameLst>
                                      </p:cBhvr>
                                      <p:tavLst>
                                        <p:tav tm="0">
                                          <p:val>
                                            <p:strVal val="#ppt_x-.2"/>
                                          </p:val>
                                        </p:tav>
                                        <p:tav tm="100000">
                                          <p:val>
                                            <p:strVal val="#ppt_x"/>
                                          </p:val>
                                        </p:tav>
                                      </p:tavLst>
                                    </p:anim>
                                    <p:anim calcmode="lin" valueType="num">
                                      <p:cBhvr>
                                        <p:cTn id="60" dur="2000" fill="hold"/>
                                        <p:tgtEl>
                                          <p:spTgt spid="19473"/>
                                        </p:tgtEl>
                                        <p:attrNameLst>
                                          <p:attrName>ppt_y</p:attrName>
                                        </p:attrNameLst>
                                      </p:cBhvr>
                                      <p:tavLst>
                                        <p:tav tm="0">
                                          <p:val>
                                            <p:strVal val="#ppt_y"/>
                                          </p:val>
                                        </p:tav>
                                        <p:tav tm="100000">
                                          <p:val>
                                            <p:strVal val="#ppt_y"/>
                                          </p:val>
                                        </p:tav>
                                      </p:tavLst>
                                    </p:anim>
                                    <p:animEffect transition="in" filter="wipe(right)" prLst="gradientSize: 0.1">
                                      <p:cBhvr>
                                        <p:cTn id="61" dur="20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P spid="19464" grpId="0" animBg="1"/>
      <p:bldP spid="19465" grpId="0"/>
      <p:bldP spid="19466" grpId="0"/>
      <p:bldP spid="19467" grpId="0"/>
      <p:bldP spid="19473" grpId="0"/>
      <p:bldP spid="1947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3124200" y="3657600"/>
            <a:ext cx="1943100" cy="1143000"/>
            <a:chOff x="8001" y="11164"/>
            <a:chExt cx="3060" cy="1800"/>
          </a:xfrm>
        </p:grpSpPr>
        <p:sp>
          <p:nvSpPr>
            <p:cNvPr id="26723" name="Freeform 26"/>
            <p:cNvSpPr>
              <a:spLocks/>
            </p:cNvSpPr>
            <p:nvPr/>
          </p:nvSpPr>
          <p:spPr bwMode="auto">
            <a:xfrm>
              <a:off x="8697" y="11380"/>
              <a:ext cx="2364" cy="1584"/>
            </a:xfrm>
            <a:custGeom>
              <a:avLst/>
              <a:gdLst>
                <a:gd name="T0" fmla="*/ 608 w 2760"/>
                <a:gd name="T1" fmla="*/ 81 h 2020"/>
                <a:gd name="T2" fmla="*/ 1042 w 2760"/>
                <a:gd name="T3" fmla="*/ 0 h 2020"/>
                <a:gd name="T4" fmla="*/ 1396 w 2760"/>
                <a:gd name="T5" fmla="*/ 67 h 2020"/>
                <a:gd name="T6" fmla="*/ 1763 w 2760"/>
                <a:gd name="T7" fmla="*/ 226 h 2020"/>
                <a:gd name="T8" fmla="*/ 2094 w 2760"/>
                <a:gd name="T9" fmla="*/ 369 h 2020"/>
                <a:gd name="T10" fmla="*/ 2396 w 2760"/>
                <a:gd name="T11" fmla="*/ 487 h 2020"/>
                <a:gd name="T12" fmla="*/ 2473 w 2760"/>
                <a:gd name="T13" fmla="*/ 553 h 2020"/>
                <a:gd name="T14" fmla="*/ 2476 w 2760"/>
                <a:gd name="T15" fmla="*/ 692 h 2020"/>
                <a:gd name="T16" fmla="*/ 2396 w 2760"/>
                <a:gd name="T17" fmla="*/ 758 h 2020"/>
                <a:gd name="T18" fmla="*/ 2257 w 2760"/>
                <a:gd name="T19" fmla="*/ 782 h 2020"/>
                <a:gd name="T20" fmla="*/ 2146 w 2760"/>
                <a:gd name="T21" fmla="*/ 776 h 2020"/>
                <a:gd name="T22" fmla="*/ 2021 w 2760"/>
                <a:gd name="T23" fmla="*/ 751 h 2020"/>
                <a:gd name="T24" fmla="*/ 2065 w 2760"/>
                <a:gd name="T25" fmla="*/ 818 h 2020"/>
                <a:gd name="T26" fmla="*/ 2105 w 2760"/>
                <a:gd name="T27" fmla="*/ 874 h 2020"/>
                <a:gd name="T28" fmla="*/ 2298 w 2760"/>
                <a:gd name="T29" fmla="*/ 996 h 2020"/>
                <a:gd name="T30" fmla="*/ 2396 w 2760"/>
                <a:gd name="T31" fmla="*/ 1091 h 2020"/>
                <a:gd name="T32" fmla="*/ 2486 w 2760"/>
                <a:gd name="T33" fmla="*/ 1184 h 2020"/>
                <a:gd name="T34" fmla="*/ 2632 w 2760"/>
                <a:gd name="T35" fmla="*/ 1309 h 2020"/>
                <a:gd name="T36" fmla="*/ 2708 w 2760"/>
                <a:gd name="T37" fmla="*/ 1398 h 2020"/>
                <a:gd name="T38" fmla="*/ 2750 w 2760"/>
                <a:gd name="T39" fmla="*/ 1481 h 2020"/>
                <a:gd name="T40" fmla="*/ 2757 w 2760"/>
                <a:gd name="T41" fmla="*/ 1567 h 2020"/>
                <a:gd name="T42" fmla="*/ 2699 w 2760"/>
                <a:gd name="T43" fmla="*/ 1642 h 2020"/>
                <a:gd name="T44" fmla="*/ 2691 w 2760"/>
                <a:gd name="T45" fmla="*/ 1709 h 2020"/>
                <a:gd name="T46" fmla="*/ 2698 w 2760"/>
                <a:gd name="T47" fmla="*/ 1776 h 2020"/>
                <a:gd name="T48" fmla="*/ 2682 w 2760"/>
                <a:gd name="T49" fmla="*/ 1834 h 2020"/>
                <a:gd name="T50" fmla="*/ 2654 w 2760"/>
                <a:gd name="T51" fmla="*/ 1871 h 2020"/>
                <a:gd name="T52" fmla="*/ 2598 w 2760"/>
                <a:gd name="T53" fmla="*/ 1894 h 2020"/>
                <a:gd name="T54" fmla="*/ 2502 w 2760"/>
                <a:gd name="T55" fmla="*/ 1890 h 2020"/>
                <a:gd name="T56" fmla="*/ 2450 w 2760"/>
                <a:gd name="T57" fmla="*/ 1910 h 2020"/>
                <a:gd name="T58" fmla="*/ 2436 w 2760"/>
                <a:gd name="T59" fmla="*/ 1975 h 2020"/>
                <a:gd name="T60" fmla="*/ 2409 w 2760"/>
                <a:gd name="T61" fmla="*/ 2009 h 2020"/>
                <a:gd name="T62" fmla="*/ 2369 w 2760"/>
                <a:gd name="T63" fmla="*/ 2019 h 2020"/>
                <a:gd name="T64" fmla="*/ 2307 w 2760"/>
                <a:gd name="T65" fmla="*/ 2018 h 2020"/>
                <a:gd name="T66" fmla="*/ 2191 w 2760"/>
                <a:gd name="T67" fmla="*/ 1979 h 2020"/>
                <a:gd name="T68" fmla="*/ 1948 w 2760"/>
                <a:gd name="T69" fmla="*/ 1854 h 2020"/>
                <a:gd name="T70" fmla="*/ 1814 w 2760"/>
                <a:gd name="T71" fmla="*/ 1812 h 2020"/>
                <a:gd name="T72" fmla="*/ 1678 w 2760"/>
                <a:gd name="T73" fmla="*/ 1790 h 2020"/>
                <a:gd name="T74" fmla="*/ 1369 w 2760"/>
                <a:gd name="T75" fmla="*/ 1671 h 2020"/>
                <a:gd name="T76" fmla="*/ 1137 w 2760"/>
                <a:gd name="T77" fmla="*/ 1545 h 2020"/>
                <a:gd name="T78" fmla="*/ 966 w 2760"/>
                <a:gd name="T79" fmla="*/ 1472 h 2020"/>
                <a:gd name="T80" fmla="*/ 830 w 2760"/>
                <a:gd name="T81" fmla="*/ 1406 h 2020"/>
                <a:gd name="T82" fmla="*/ 685 w 2760"/>
                <a:gd name="T83" fmla="*/ 1302 h 2020"/>
                <a:gd name="T84" fmla="*/ 226 w 2760"/>
                <a:gd name="T85" fmla="*/ 883 h 2020"/>
                <a:gd name="T86" fmla="*/ 174 w 2760"/>
                <a:gd name="T87" fmla="*/ 172 h 20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60"/>
                <a:gd name="T133" fmla="*/ 0 h 2020"/>
                <a:gd name="T134" fmla="*/ 2760 w 2760"/>
                <a:gd name="T135" fmla="*/ 2020 h 20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60" h="2020">
                  <a:moveTo>
                    <a:pt x="449" y="95"/>
                  </a:moveTo>
                  <a:lnTo>
                    <a:pt x="608" y="81"/>
                  </a:lnTo>
                  <a:lnTo>
                    <a:pt x="857" y="41"/>
                  </a:lnTo>
                  <a:lnTo>
                    <a:pt x="1042" y="0"/>
                  </a:lnTo>
                  <a:lnTo>
                    <a:pt x="1303" y="27"/>
                  </a:lnTo>
                  <a:lnTo>
                    <a:pt x="1396" y="67"/>
                  </a:lnTo>
                  <a:lnTo>
                    <a:pt x="1605" y="146"/>
                  </a:lnTo>
                  <a:lnTo>
                    <a:pt x="1763" y="226"/>
                  </a:lnTo>
                  <a:lnTo>
                    <a:pt x="1980" y="317"/>
                  </a:lnTo>
                  <a:lnTo>
                    <a:pt x="2094" y="369"/>
                  </a:lnTo>
                  <a:lnTo>
                    <a:pt x="2257" y="428"/>
                  </a:lnTo>
                  <a:lnTo>
                    <a:pt x="2396" y="487"/>
                  </a:lnTo>
                  <a:lnTo>
                    <a:pt x="2440" y="514"/>
                  </a:lnTo>
                  <a:lnTo>
                    <a:pt x="2473" y="553"/>
                  </a:lnTo>
                  <a:lnTo>
                    <a:pt x="2495" y="628"/>
                  </a:lnTo>
                  <a:lnTo>
                    <a:pt x="2476" y="692"/>
                  </a:lnTo>
                  <a:lnTo>
                    <a:pt x="2441" y="728"/>
                  </a:lnTo>
                  <a:lnTo>
                    <a:pt x="2396" y="758"/>
                  </a:lnTo>
                  <a:lnTo>
                    <a:pt x="2329" y="780"/>
                  </a:lnTo>
                  <a:lnTo>
                    <a:pt x="2257" y="782"/>
                  </a:lnTo>
                  <a:lnTo>
                    <a:pt x="2203" y="781"/>
                  </a:lnTo>
                  <a:lnTo>
                    <a:pt x="2146" y="776"/>
                  </a:lnTo>
                  <a:lnTo>
                    <a:pt x="2082" y="768"/>
                  </a:lnTo>
                  <a:lnTo>
                    <a:pt x="2021" y="751"/>
                  </a:lnTo>
                  <a:lnTo>
                    <a:pt x="1882" y="698"/>
                  </a:lnTo>
                  <a:lnTo>
                    <a:pt x="2065" y="818"/>
                  </a:lnTo>
                  <a:lnTo>
                    <a:pt x="2094" y="845"/>
                  </a:lnTo>
                  <a:lnTo>
                    <a:pt x="2105" y="874"/>
                  </a:lnTo>
                  <a:lnTo>
                    <a:pt x="2204" y="929"/>
                  </a:lnTo>
                  <a:lnTo>
                    <a:pt x="2298" y="996"/>
                  </a:lnTo>
                  <a:lnTo>
                    <a:pt x="2354" y="1063"/>
                  </a:lnTo>
                  <a:lnTo>
                    <a:pt x="2396" y="1091"/>
                  </a:lnTo>
                  <a:lnTo>
                    <a:pt x="2441" y="1127"/>
                  </a:lnTo>
                  <a:lnTo>
                    <a:pt x="2486" y="1184"/>
                  </a:lnTo>
                  <a:lnTo>
                    <a:pt x="2521" y="1230"/>
                  </a:lnTo>
                  <a:lnTo>
                    <a:pt x="2632" y="1309"/>
                  </a:lnTo>
                  <a:lnTo>
                    <a:pt x="2669" y="1345"/>
                  </a:lnTo>
                  <a:lnTo>
                    <a:pt x="2708" y="1398"/>
                  </a:lnTo>
                  <a:lnTo>
                    <a:pt x="2728" y="1436"/>
                  </a:lnTo>
                  <a:lnTo>
                    <a:pt x="2750" y="1481"/>
                  </a:lnTo>
                  <a:lnTo>
                    <a:pt x="2760" y="1525"/>
                  </a:lnTo>
                  <a:lnTo>
                    <a:pt x="2757" y="1567"/>
                  </a:lnTo>
                  <a:lnTo>
                    <a:pt x="2740" y="1607"/>
                  </a:lnTo>
                  <a:lnTo>
                    <a:pt x="2699" y="1642"/>
                  </a:lnTo>
                  <a:lnTo>
                    <a:pt x="2664" y="1657"/>
                  </a:lnTo>
                  <a:lnTo>
                    <a:pt x="2691" y="1709"/>
                  </a:lnTo>
                  <a:lnTo>
                    <a:pt x="2699" y="1740"/>
                  </a:lnTo>
                  <a:lnTo>
                    <a:pt x="2698" y="1776"/>
                  </a:lnTo>
                  <a:lnTo>
                    <a:pt x="2690" y="1817"/>
                  </a:lnTo>
                  <a:lnTo>
                    <a:pt x="2682" y="1834"/>
                  </a:lnTo>
                  <a:lnTo>
                    <a:pt x="2668" y="1856"/>
                  </a:lnTo>
                  <a:lnTo>
                    <a:pt x="2654" y="1871"/>
                  </a:lnTo>
                  <a:lnTo>
                    <a:pt x="2633" y="1885"/>
                  </a:lnTo>
                  <a:lnTo>
                    <a:pt x="2598" y="1894"/>
                  </a:lnTo>
                  <a:lnTo>
                    <a:pt x="2557" y="1901"/>
                  </a:lnTo>
                  <a:lnTo>
                    <a:pt x="2502" y="1890"/>
                  </a:lnTo>
                  <a:lnTo>
                    <a:pt x="2446" y="1872"/>
                  </a:lnTo>
                  <a:lnTo>
                    <a:pt x="2450" y="1910"/>
                  </a:lnTo>
                  <a:lnTo>
                    <a:pt x="2446" y="1953"/>
                  </a:lnTo>
                  <a:lnTo>
                    <a:pt x="2436" y="1975"/>
                  </a:lnTo>
                  <a:lnTo>
                    <a:pt x="2424" y="1996"/>
                  </a:lnTo>
                  <a:lnTo>
                    <a:pt x="2409" y="2009"/>
                  </a:lnTo>
                  <a:lnTo>
                    <a:pt x="2389" y="2018"/>
                  </a:lnTo>
                  <a:lnTo>
                    <a:pt x="2369" y="2019"/>
                  </a:lnTo>
                  <a:lnTo>
                    <a:pt x="2340" y="2020"/>
                  </a:lnTo>
                  <a:lnTo>
                    <a:pt x="2307" y="2018"/>
                  </a:lnTo>
                  <a:lnTo>
                    <a:pt x="2279" y="2009"/>
                  </a:lnTo>
                  <a:lnTo>
                    <a:pt x="2191" y="1979"/>
                  </a:lnTo>
                  <a:lnTo>
                    <a:pt x="2115" y="1938"/>
                  </a:lnTo>
                  <a:lnTo>
                    <a:pt x="1948" y="1854"/>
                  </a:lnTo>
                  <a:lnTo>
                    <a:pt x="1858" y="1790"/>
                  </a:lnTo>
                  <a:lnTo>
                    <a:pt x="1814" y="1812"/>
                  </a:lnTo>
                  <a:lnTo>
                    <a:pt x="1763" y="1812"/>
                  </a:lnTo>
                  <a:lnTo>
                    <a:pt x="1678" y="1790"/>
                  </a:lnTo>
                  <a:lnTo>
                    <a:pt x="1527" y="1737"/>
                  </a:lnTo>
                  <a:lnTo>
                    <a:pt x="1369" y="1671"/>
                  </a:lnTo>
                  <a:lnTo>
                    <a:pt x="1212" y="1593"/>
                  </a:lnTo>
                  <a:lnTo>
                    <a:pt x="1137" y="1545"/>
                  </a:lnTo>
                  <a:lnTo>
                    <a:pt x="1053" y="1501"/>
                  </a:lnTo>
                  <a:lnTo>
                    <a:pt x="966" y="1472"/>
                  </a:lnTo>
                  <a:lnTo>
                    <a:pt x="895" y="1442"/>
                  </a:lnTo>
                  <a:lnTo>
                    <a:pt x="830" y="1406"/>
                  </a:lnTo>
                  <a:lnTo>
                    <a:pt x="784" y="1379"/>
                  </a:lnTo>
                  <a:lnTo>
                    <a:pt x="685" y="1302"/>
                  </a:lnTo>
                  <a:lnTo>
                    <a:pt x="488" y="1118"/>
                  </a:lnTo>
                  <a:lnTo>
                    <a:pt x="226" y="883"/>
                  </a:lnTo>
                  <a:lnTo>
                    <a:pt x="0" y="580"/>
                  </a:lnTo>
                  <a:lnTo>
                    <a:pt x="174" y="172"/>
                  </a:lnTo>
                  <a:lnTo>
                    <a:pt x="449" y="95"/>
                  </a:lnTo>
                  <a:close/>
                </a:path>
              </a:pathLst>
            </a:custGeom>
            <a:solidFill>
              <a:srgbClr val="FF9F9F"/>
            </a:solidFill>
            <a:ln w="6350">
              <a:solidFill>
                <a:srgbClr val="000000"/>
              </a:solidFill>
              <a:prstDash val="solid"/>
              <a:round/>
              <a:headEnd/>
              <a:tailEnd/>
            </a:ln>
          </p:spPr>
          <p:txBody>
            <a:bodyPr/>
            <a:lstStyle/>
            <a:p>
              <a:endParaRPr lang="ru-RU"/>
            </a:p>
          </p:txBody>
        </p:sp>
        <p:sp>
          <p:nvSpPr>
            <p:cNvPr id="26724" name="Freeform 27"/>
            <p:cNvSpPr>
              <a:spLocks/>
            </p:cNvSpPr>
            <p:nvPr/>
          </p:nvSpPr>
          <p:spPr bwMode="auto">
            <a:xfrm>
              <a:off x="9599" y="12340"/>
              <a:ext cx="719" cy="440"/>
            </a:xfrm>
            <a:custGeom>
              <a:avLst/>
              <a:gdLst>
                <a:gd name="T0" fmla="*/ 801 w 840"/>
                <a:gd name="T1" fmla="*/ 561 h 561"/>
                <a:gd name="T2" fmla="*/ 829 w 840"/>
                <a:gd name="T3" fmla="*/ 521 h 561"/>
                <a:gd name="T4" fmla="*/ 840 w 840"/>
                <a:gd name="T5" fmla="*/ 476 h 561"/>
                <a:gd name="T6" fmla="*/ 837 w 840"/>
                <a:gd name="T7" fmla="*/ 442 h 561"/>
                <a:gd name="T8" fmla="*/ 808 w 840"/>
                <a:gd name="T9" fmla="*/ 391 h 561"/>
                <a:gd name="T10" fmla="*/ 763 w 840"/>
                <a:gd name="T11" fmla="*/ 350 h 561"/>
                <a:gd name="T12" fmla="*/ 705 w 840"/>
                <a:gd name="T13" fmla="*/ 310 h 561"/>
                <a:gd name="T14" fmla="*/ 636 w 840"/>
                <a:gd name="T15" fmla="*/ 277 h 561"/>
                <a:gd name="T16" fmla="*/ 566 w 840"/>
                <a:gd name="T17" fmla="*/ 258 h 561"/>
                <a:gd name="T18" fmla="*/ 500 w 840"/>
                <a:gd name="T19" fmla="*/ 242 h 561"/>
                <a:gd name="T20" fmla="*/ 464 w 840"/>
                <a:gd name="T21" fmla="*/ 207 h 561"/>
                <a:gd name="T22" fmla="*/ 427 w 840"/>
                <a:gd name="T23" fmla="*/ 174 h 561"/>
                <a:gd name="T24" fmla="*/ 378 w 840"/>
                <a:gd name="T25" fmla="*/ 134 h 561"/>
                <a:gd name="T26" fmla="*/ 338 w 840"/>
                <a:gd name="T27" fmla="*/ 107 h 561"/>
                <a:gd name="T28" fmla="*/ 277 w 840"/>
                <a:gd name="T29" fmla="*/ 77 h 561"/>
                <a:gd name="T30" fmla="*/ 243 w 840"/>
                <a:gd name="T31" fmla="*/ 62 h 561"/>
                <a:gd name="T32" fmla="*/ 183 w 840"/>
                <a:gd name="T33" fmla="*/ 28 h 561"/>
                <a:gd name="T34" fmla="*/ 119 w 840"/>
                <a:gd name="T35" fmla="*/ 8 h 561"/>
                <a:gd name="T36" fmla="*/ 44 w 840"/>
                <a:gd name="T37" fmla="*/ 0 h 561"/>
                <a:gd name="T38" fmla="*/ 0 w 840"/>
                <a:gd name="T39" fmla="*/ 1 h 5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0"/>
                <a:gd name="T61" fmla="*/ 0 h 561"/>
                <a:gd name="T62" fmla="*/ 840 w 840"/>
                <a:gd name="T63" fmla="*/ 561 h 5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0" h="561">
                  <a:moveTo>
                    <a:pt x="801" y="561"/>
                  </a:moveTo>
                  <a:lnTo>
                    <a:pt x="829" y="521"/>
                  </a:lnTo>
                  <a:lnTo>
                    <a:pt x="840" y="476"/>
                  </a:lnTo>
                  <a:lnTo>
                    <a:pt x="837" y="442"/>
                  </a:lnTo>
                  <a:lnTo>
                    <a:pt x="808" y="391"/>
                  </a:lnTo>
                  <a:lnTo>
                    <a:pt x="763" y="350"/>
                  </a:lnTo>
                  <a:lnTo>
                    <a:pt x="705" y="310"/>
                  </a:lnTo>
                  <a:lnTo>
                    <a:pt x="636" y="277"/>
                  </a:lnTo>
                  <a:lnTo>
                    <a:pt x="566" y="258"/>
                  </a:lnTo>
                  <a:lnTo>
                    <a:pt x="500" y="242"/>
                  </a:lnTo>
                  <a:lnTo>
                    <a:pt x="464" y="207"/>
                  </a:lnTo>
                  <a:lnTo>
                    <a:pt x="427" y="174"/>
                  </a:lnTo>
                  <a:lnTo>
                    <a:pt x="378" y="134"/>
                  </a:lnTo>
                  <a:lnTo>
                    <a:pt x="338" y="107"/>
                  </a:lnTo>
                  <a:lnTo>
                    <a:pt x="277" y="77"/>
                  </a:lnTo>
                  <a:lnTo>
                    <a:pt x="243" y="62"/>
                  </a:lnTo>
                  <a:lnTo>
                    <a:pt x="183" y="28"/>
                  </a:lnTo>
                  <a:lnTo>
                    <a:pt x="119" y="8"/>
                  </a:lnTo>
                  <a:lnTo>
                    <a:pt x="44" y="0"/>
                  </a:lnTo>
                  <a:lnTo>
                    <a:pt x="0" y="1"/>
                  </a:lnTo>
                </a:path>
              </a:pathLst>
            </a:custGeom>
            <a:noFill/>
            <a:ln w="6350">
              <a:solidFill>
                <a:srgbClr val="000000"/>
              </a:solidFill>
              <a:prstDash val="solid"/>
              <a:round/>
              <a:headEnd/>
              <a:tailEnd/>
            </a:ln>
          </p:spPr>
          <p:txBody>
            <a:bodyPr/>
            <a:lstStyle/>
            <a:p>
              <a:endParaRPr lang="ru-RU"/>
            </a:p>
          </p:txBody>
        </p:sp>
        <p:sp>
          <p:nvSpPr>
            <p:cNvPr id="26725" name="Freeform 28"/>
            <p:cNvSpPr>
              <a:spLocks/>
            </p:cNvSpPr>
            <p:nvPr/>
          </p:nvSpPr>
          <p:spPr bwMode="auto">
            <a:xfrm>
              <a:off x="10020" y="12299"/>
              <a:ext cx="769" cy="548"/>
            </a:xfrm>
            <a:custGeom>
              <a:avLst/>
              <a:gdLst>
                <a:gd name="T0" fmla="*/ 898 w 898"/>
                <a:gd name="T1" fmla="*/ 699 h 699"/>
                <a:gd name="T2" fmla="*/ 891 w 898"/>
                <a:gd name="T3" fmla="*/ 672 h 699"/>
                <a:gd name="T4" fmla="*/ 881 w 898"/>
                <a:gd name="T5" fmla="*/ 641 h 699"/>
                <a:gd name="T6" fmla="*/ 864 w 898"/>
                <a:gd name="T7" fmla="*/ 611 h 699"/>
                <a:gd name="T8" fmla="*/ 847 w 898"/>
                <a:gd name="T9" fmla="*/ 587 h 699"/>
                <a:gd name="T10" fmla="*/ 825 w 898"/>
                <a:gd name="T11" fmla="*/ 564 h 699"/>
                <a:gd name="T12" fmla="*/ 757 w 898"/>
                <a:gd name="T13" fmla="*/ 508 h 699"/>
                <a:gd name="T14" fmla="*/ 679 w 898"/>
                <a:gd name="T15" fmla="*/ 457 h 699"/>
                <a:gd name="T16" fmla="*/ 614 w 898"/>
                <a:gd name="T17" fmla="*/ 429 h 699"/>
                <a:gd name="T18" fmla="*/ 530 w 898"/>
                <a:gd name="T19" fmla="*/ 405 h 699"/>
                <a:gd name="T20" fmla="*/ 456 w 898"/>
                <a:gd name="T21" fmla="*/ 345 h 699"/>
                <a:gd name="T22" fmla="*/ 391 w 898"/>
                <a:gd name="T23" fmla="*/ 283 h 699"/>
                <a:gd name="T24" fmla="*/ 322 w 898"/>
                <a:gd name="T25" fmla="*/ 229 h 699"/>
                <a:gd name="T26" fmla="*/ 239 w 898"/>
                <a:gd name="T27" fmla="*/ 178 h 699"/>
                <a:gd name="T28" fmla="*/ 166 w 898"/>
                <a:gd name="T29" fmla="*/ 133 h 699"/>
                <a:gd name="T30" fmla="*/ 101 w 898"/>
                <a:gd name="T31" fmla="*/ 60 h 699"/>
                <a:gd name="T32" fmla="*/ 0 w 898"/>
                <a:gd name="T33" fmla="*/ 0 h 6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8"/>
                <a:gd name="T52" fmla="*/ 0 h 699"/>
                <a:gd name="T53" fmla="*/ 898 w 898"/>
                <a:gd name="T54" fmla="*/ 699 h 6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8" h="699">
                  <a:moveTo>
                    <a:pt x="898" y="699"/>
                  </a:moveTo>
                  <a:lnTo>
                    <a:pt x="891" y="672"/>
                  </a:lnTo>
                  <a:lnTo>
                    <a:pt x="881" y="641"/>
                  </a:lnTo>
                  <a:lnTo>
                    <a:pt x="864" y="611"/>
                  </a:lnTo>
                  <a:lnTo>
                    <a:pt x="847" y="587"/>
                  </a:lnTo>
                  <a:lnTo>
                    <a:pt x="825" y="564"/>
                  </a:lnTo>
                  <a:lnTo>
                    <a:pt x="757" y="508"/>
                  </a:lnTo>
                  <a:lnTo>
                    <a:pt x="679" y="457"/>
                  </a:lnTo>
                  <a:lnTo>
                    <a:pt x="614" y="429"/>
                  </a:lnTo>
                  <a:lnTo>
                    <a:pt x="530" y="405"/>
                  </a:lnTo>
                  <a:lnTo>
                    <a:pt x="456" y="345"/>
                  </a:lnTo>
                  <a:lnTo>
                    <a:pt x="391" y="283"/>
                  </a:lnTo>
                  <a:lnTo>
                    <a:pt x="322" y="229"/>
                  </a:lnTo>
                  <a:lnTo>
                    <a:pt x="239" y="178"/>
                  </a:lnTo>
                  <a:lnTo>
                    <a:pt x="166" y="133"/>
                  </a:lnTo>
                  <a:lnTo>
                    <a:pt x="101" y="60"/>
                  </a:lnTo>
                  <a:lnTo>
                    <a:pt x="0" y="0"/>
                  </a:lnTo>
                </a:path>
              </a:pathLst>
            </a:custGeom>
            <a:noFill/>
            <a:ln w="6350">
              <a:solidFill>
                <a:srgbClr val="000000"/>
              </a:solidFill>
              <a:prstDash val="solid"/>
              <a:round/>
              <a:headEnd/>
              <a:tailEnd/>
            </a:ln>
          </p:spPr>
          <p:txBody>
            <a:bodyPr/>
            <a:lstStyle/>
            <a:p>
              <a:endParaRPr lang="ru-RU"/>
            </a:p>
          </p:txBody>
        </p:sp>
        <p:sp>
          <p:nvSpPr>
            <p:cNvPr id="26726" name="Freeform 29"/>
            <p:cNvSpPr>
              <a:spLocks/>
            </p:cNvSpPr>
            <p:nvPr/>
          </p:nvSpPr>
          <p:spPr bwMode="auto">
            <a:xfrm>
              <a:off x="10219" y="12140"/>
              <a:ext cx="763" cy="542"/>
            </a:xfrm>
            <a:custGeom>
              <a:avLst/>
              <a:gdLst>
                <a:gd name="T0" fmla="*/ 891 w 891"/>
                <a:gd name="T1" fmla="*/ 690 h 690"/>
                <a:gd name="T2" fmla="*/ 855 w 891"/>
                <a:gd name="T3" fmla="*/ 642 h 690"/>
                <a:gd name="T4" fmla="*/ 824 w 891"/>
                <a:gd name="T5" fmla="*/ 607 h 690"/>
                <a:gd name="T6" fmla="*/ 789 w 891"/>
                <a:gd name="T7" fmla="*/ 578 h 690"/>
                <a:gd name="T8" fmla="*/ 664 w 891"/>
                <a:gd name="T9" fmla="*/ 494 h 690"/>
                <a:gd name="T10" fmla="*/ 582 w 891"/>
                <a:gd name="T11" fmla="*/ 450 h 690"/>
                <a:gd name="T12" fmla="*/ 521 w 891"/>
                <a:gd name="T13" fmla="*/ 386 h 690"/>
                <a:gd name="T14" fmla="*/ 450 w 891"/>
                <a:gd name="T15" fmla="*/ 327 h 690"/>
                <a:gd name="T16" fmla="*/ 382 w 891"/>
                <a:gd name="T17" fmla="*/ 277 h 690"/>
                <a:gd name="T18" fmla="*/ 310 w 891"/>
                <a:gd name="T19" fmla="*/ 232 h 690"/>
                <a:gd name="T20" fmla="*/ 268 w 891"/>
                <a:gd name="T21" fmla="*/ 202 h 690"/>
                <a:gd name="T22" fmla="*/ 185 w 891"/>
                <a:gd name="T23" fmla="*/ 157 h 690"/>
                <a:gd name="T24" fmla="*/ 105 w 891"/>
                <a:gd name="T25" fmla="*/ 66 h 690"/>
                <a:gd name="T26" fmla="*/ 0 w 891"/>
                <a:gd name="T27" fmla="*/ 0 h 6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1"/>
                <a:gd name="T43" fmla="*/ 0 h 690"/>
                <a:gd name="T44" fmla="*/ 891 w 891"/>
                <a:gd name="T45" fmla="*/ 690 h 6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1" h="690">
                  <a:moveTo>
                    <a:pt x="891" y="690"/>
                  </a:moveTo>
                  <a:lnTo>
                    <a:pt x="855" y="642"/>
                  </a:lnTo>
                  <a:lnTo>
                    <a:pt x="824" y="607"/>
                  </a:lnTo>
                  <a:lnTo>
                    <a:pt x="789" y="578"/>
                  </a:lnTo>
                  <a:lnTo>
                    <a:pt x="664" y="494"/>
                  </a:lnTo>
                  <a:lnTo>
                    <a:pt x="582" y="450"/>
                  </a:lnTo>
                  <a:lnTo>
                    <a:pt x="521" y="386"/>
                  </a:lnTo>
                  <a:lnTo>
                    <a:pt x="450" y="327"/>
                  </a:lnTo>
                  <a:lnTo>
                    <a:pt x="382" y="277"/>
                  </a:lnTo>
                  <a:lnTo>
                    <a:pt x="310" y="232"/>
                  </a:lnTo>
                  <a:lnTo>
                    <a:pt x="268" y="202"/>
                  </a:lnTo>
                  <a:lnTo>
                    <a:pt x="185" y="157"/>
                  </a:lnTo>
                  <a:lnTo>
                    <a:pt x="105" y="66"/>
                  </a:lnTo>
                  <a:lnTo>
                    <a:pt x="0" y="0"/>
                  </a:lnTo>
                </a:path>
              </a:pathLst>
            </a:custGeom>
            <a:noFill/>
            <a:ln w="6350">
              <a:solidFill>
                <a:srgbClr val="000000"/>
              </a:solidFill>
              <a:prstDash val="solid"/>
              <a:round/>
              <a:headEnd/>
              <a:tailEnd/>
            </a:ln>
          </p:spPr>
          <p:txBody>
            <a:bodyPr/>
            <a:lstStyle/>
            <a:p>
              <a:endParaRPr lang="ru-RU"/>
            </a:p>
          </p:txBody>
        </p:sp>
        <p:sp>
          <p:nvSpPr>
            <p:cNvPr id="26727" name="Freeform 30"/>
            <p:cNvSpPr>
              <a:spLocks/>
            </p:cNvSpPr>
            <p:nvPr/>
          </p:nvSpPr>
          <p:spPr bwMode="auto">
            <a:xfrm>
              <a:off x="10340" y="11701"/>
              <a:ext cx="25" cy="205"/>
            </a:xfrm>
            <a:custGeom>
              <a:avLst/>
              <a:gdLst>
                <a:gd name="T0" fmla="*/ 17 w 30"/>
                <a:gd name="T1" fmla="*/ 261 h 261"/>
                <a:gd name="T2" fmla="*/ 3 w 30"/>
                <a:gd name="T3" fmla="*/ 180 h 261"/>
                <a:gd name="T4" fmla="*/ 0 w 30"/>
                <a:gd name="T5" fmla="*/ 126 h 261"/>
                <a:gd name="T6" fmla="*/ 13 w 30"/>
                <a:gd name="T7" fmla="*/ 55 h 261"/>
                <a:gd name="T8" fmla="*/ 30 w 30"/>
                <a:gd name="T9" fmla="*/ 0 h 261"/>
                <a:gd name="T10" fmla="*/ 0 60000 65536"/>
                <a:gd name="T11" fmla="*/ 0 60000 65536"/>
                <a:gd name="T12" fmla="*/ 0 60000 65536"/>
                <a:gd name="T13" fmla="*/ 0 60000 65536"/>
                <a:gd name="T14" fmla="*/ 0 60000 65536"/>
                <a:gd name="T15" fmla="*/ 0 w 30"/>
                <a:gd name="T16" fmla="*/ 0 h 261"/>
                <a:gd name="T17" fmla="*/ 30 w 30"/>
                <a:gd name="T18" fmla="*/ 261 h 261"/>
              </a:gdLst>
              <a:ahLst/>
              <a:cxnLst>
                <a:cxn ang="T10">
                  <a:pos x="T0" y="T1"/>
                </a:cxn>
                <a:cxn ang="T11">
                  <a:pos x="T2" y="T3"/>
                </a:cxn>
                <a:cxn ang="T12">
                  <a:pos x="T4" y="T5"/>
                </a:cxn>
                <a:cxn ang="T13">
                  <a:pos x="T6" y="T7"/>
                </a:cxn>
                <a:cxn ang="T14">
                  <a:pos x="T8" y="T9"/>
                </a:cxn>
              </a:cxnLst>
              <a:rect l="T15" t="T16" r="T17" b="T18"/>
              <a:pathLst>
                <a:path w="30" h="261">
                  <a:moveTo>
                    <a:pt x="17" y="261"/>
                  </a:moveTo>
                  <a:lnTo>
                    <a:pt x="3" y="180"/>
                  </a:lnTo>
                  <a:lnTo>
                    <a:pt x="0" y="126"/>
                  </a:lnTo>
                  <a:lnTo>
                    <a:pt x="13" y="55"/>
                  </a:lnTo>
                  <a:lnTo>
                    <a:pt x="30" y="0"/>
                  </a:lnTo>
                </a:path>
              </a:pathLst>
            </a:custGeom>
            <a:noFill/>
            <a:ln w="6350">
              <a:solidFill>
                <a:srgbClr val="000000"/>
              </a:solidFill>
              <a:prstDash val="solid"/>
              <a:round/>
              <a:headEnd/>
              <a:tailEnd/>
            </a:ln>
          </p:spPr>
          <p:txBody>
            <a:bodyPr/>
            <a:lstStyle/>
            <a:p>
              <a:endParaRPr lang="ru-RU"/>
            </a:p>
          </p:txBody>
        </p:sp>
        <p:sp>
          <p:nvSpPr>
            <p:cNvPr id="26728" name="Freeform 31"/>
            <p:cNvSpPr>
              <a:spLocks/>
            </p:cNvSpPr>
            <p:nvPr/>
          </p:nvSpPr>
          <p:spPr bwMode="auto">
            <a:xfrm>
              <a:off x="10374" y="12072"/>
              <a:ext cx="126" cy="115"/>
            </a:xfrm>
            <a:custGeom>
              <a:avLst/>
              <a:gdLst>
                <a:gd name="T0" fmla="*/ 147 w 147"/>
                <a:gd name="T1" fmla="*/ 0 h 146"/>
                <a:gd name="T2" fmla="*/ 110 w 147"/>
                <a:gd name="T3" fmla="*/ 7 h 146"/>
                <a:gd name="T4" fmla="*/ 70 w 147"/>
                <a:gd name="T5" fmla="*/ 28 h 146"/>
                <a:gd name="T6" fmla="*/ 36 w 147"/>
                <a:gd name="T7" fmla="*/ 60 h 146"/>
                <a:gd name="T8" fmla="*/ 17 w 147"/>
                <a:gd name="T9" fmla="*/ 89 h 146"/>
                <a:gd name="T10" fmla="*/ 0 w 147"/>
                <a:gd name="T11" fmla="*/ 146 h 146"/>
                <a:gd name="T12" fmla="*/ 0 60000 65536"/>
                <a:gd name="T13" fmla="*/ 0 60000 65536"/>
                <a:gd name="T14" fmla="*/ 0 60000 65536"/>
                <a:gd name="T15" fmla="*/ 0 60000 65536"/>
                <a:gd name="T16" fmla="*/ 0 60000 65536"/>
                <a:gd name="T17" fmla="*/ 0 60000 65536"/>
                <a:gd name="T18" fmla="*/ 0 w 147"/>
                <a:gd name="T19" fmla="*/ 0 h 146"/>
                <a:gd name="T20" fmla="*/ 147 w 147"/>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47" h="146">
                  <a:moveTo>
                    <a:pt x="147" y="0"/>
                  </a:moveTo>
                  <a:lnTo>
                    <a:pt x="110" y="7"/>
                  </a:lnTo>
                  <a:lnTo>
                    <a:pt x="70" y="28"/>
                  </a:lnTo>
                  <a:lnTo>
                    <a:pt x="36" y="60"/>
                  </a:lnTo>
                  <a:lnTo>
                    <a:pt x="17" y="89"/>
                  </a:lnTo>
                  <a:lnTo>
                    <a:pt x="0" y="146"/>
                  </a:lnTo>
                </a:path>
              </a:pathLst>
            </a:custGeom>
            <a:noFill/>
            <a:ln w="6350">
              <a:solidFill>
                <a:srgbClr val="000000"/>
              </a:solidFill>
              <a:prstDash val="solid"/>
              <a:round/>
              <a:headEnd/>
              <a:tailEnd/>
            </a:ln>
          </p:spPr>
          <p:txBody>
            <a:bodyPr/>
            <a:lstStyle/>
            <a:p>
              <a:endParaRPr lang="ru-RU"/>
            </a:p>
          </p:txBody>
        </p:sp>
        <p:sp>
          <p:nvSpPr>
            <p:cNvPr id="26729" name="Freeform 32"/>
            <p:cNvSpPr>
              <a:spLocks/>
            </p:cNvSpPr>
            <p:nvPr/>
          </p:nvSpPr>
          <p:spPr bwMode="auto">
            <a:xfrm>
              <a:off x="10164" y="12248"/>
              <a:ext cx="201" cy="81"/>
            </a:xfrm>
            <a:custGeom>
              <a:avLst/>
              <a:gdLst>
                <a:gd name="T0" fmla="*/ 234 w 234"/>
                <a:gd name="T1" fmla="*/ 3 h 103"/>
                <a:gd name="T2" fmla="*/ 191 w 234"/>
                <a:gd name="T3" fmla="*/ 0 h 103"/>
                <a:gd name="T4" fmla="*/ 132 w 234"/>
                <a:gd name="T5" fmla="*/ 10 h 103"/>
                <a:gd name="T6" fmla="*/ 74 w 234"/>
                <a:gd name="T7" fmla="*/ 28 h 103"/>
                <a:gd name="T8" fmla="*/ 42 w 234"/>
                <a:gd name="T9" fmla="*/ 50 h 103"/>
                <a:gd name="T10" fmla="*/ 0 w 234"/>
                <a:gd name="T11" fmla="*/ 103 h 103"/>
                <a:gd name="T12" fmla="*/ 0 60000 65536"/>
                <a:gd name="T13" fmla="*/ 0 60000 65536"/>
                <a:gd name="T14" fmla="*/ 0 60000 65536"/>
                <a:gd name="T15" fmla="*/ 0 60000 65536"/>
                <a:gd name="T16" fmla="*/ 0 60000 65536"/>
                <a:gd name="T17" fmla="*/ 0 60000 65536"/>
                <a:gd name="T18" fmla="*/ 0 w 234"/>
                <a:gd name="T19" fmla="*/ 0 h 103"/>
                <a:gd name="T20" fmla="*/ 234 w 234"/>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34" h="103">
                  <a:moveTo>
                    <a:pt x="234" y="3"/>
                  </a:moveTo>
                  <a:lnTo>
                    <a:pt x="191" y="0"/>
                  </a:lnTo>
                  <a:lnTo>
                    <a:pt x="132" y="10"/>
                  </a:lnTo>
                  <a:lnTo>
                    <a:pt x="74" y="28"/>
                  </a:lnTo>
                  <a:lnTo>
                    <a:pt x="42" y="50"/>
                  </a:lnTo>
                  <a:lnTo>
                    <a:pt x="0" y="103"/>
                  </a:lnTo>
                </a:path>
              </a:pathLst>
            </a:custGeom>
            <a:noFill/>
            <a:ln w="6350">
              <a:solidFill>
                <a:srgbClr val="000000"/>
              </a:solidFill>
              <a:prstDash val="solid"/>
              <a:round/>
              <a:headEnd/>
              <a:tailEnd/>
            </a:ln>
          </p:spPr>
          <p:txBody>
            <a:bodyPr/>
            <a:lstStyle/>
            <a:p>
              <a:endParaRPr lang="ru-RU"/>
            </a:p>
          </p:txBody>
        </p:sp>
        <p:sp>
          <p:nvSpPr>
            <p:cNvPr id="26730" name="Freeform 33"/>
            <p:cNvSpPr>
              <a:spLocks/>
            </p:cNvSpPr>
            <p:nvPr/>
          </p:nvSpPr>
          <p:spPr bwMode="auto">
            <a:xfrm>
              <a:off x="9890" y="12366"/>
              <a:ext cx="228" cy="43"/>
            </a:xfrm>
            <a:custGeom>
              <a:avLst/>
              <a:gdLst>
                <a:gd name="T0" fmla="*/ 266 w 266"/>
                <a:gd name="T1" fmla="*/ 3 h 56"/>
                <a:gd name="T2" fmla="*/ 206 w 266"/>
                <a:gd name="T3" fmla="*/ 0 h 56"/>
                <a:gd name="T4" fmla="*/ 142 w 266"/>
                <a:gd name="T5" fmla="*/ 2 h 56"/>
                <a:gd name="T6" fmla="*/ 90 w 266"/>
                <a:gd name="T7" fmla="*/ 17 h 56"/>
                <a:gd name="T8" fmla="*/ 35 w 266"/>
                <a:gd name="T9" fmla="*/ 34 h 56"/>
                <a:gd name="T10" fmla="*/ 0 w 266"/>
                <a:gd name="T11" fmla="*/ 56 h 56"/>
                <a:gd name="T12" fmla="*/ 0 60000 65536"/>
                <a:gd name="T13" fmla="*/ 0 60000 65536"/>
                <a:gd name="T14" fmla="*/ 0 60000 65536"/>
                <a:gd name="T15" fmla="*/ 0 60000 65536"/>
                <a:gd name="T16" fmla="*/ 0 60000 65536"/>
                <a:gd name="T17" fmla="*/ 0 60000 65536"/>
                <a:gd name="T18" fmla="*/ 0 w 266"/>
                <a:gd name="T19" fmla="*/ 0 h 56"/>
                <a:gd name="T20" fmla="*/ 266 w 26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66" h="56">
                  <a:moveTo>
                    <a:pt x="266" y="3"/>
                  </a:moveTo>
                  <a:lnTo>
                    <a:pt x="206" y="0"/>
                  </a:lnTo>
                  <a:lnTo>
                    <a:pt x="142" y="2"/>
                  </a:lnTo>
                  <a:lnTo>
                    <a:pt x="90" y="17"/>
                  </a:lnTo>
                  <a:lnTo>
                    <a:pt x="35" y="34"/>
                  </a:lnTo>
                  <a:lnTo>
                    <a:pt x="0" y="56"/>
                  </a:lnTo>
                </a:path>
              </a:pathLst>
            </a:custGeom>
            <a:noFill/>
            <a:ln w="6350">
              <a:solidFill>
                <a:srgbClr val="000000"/>
              </a:solidFill>
              <a:prstDash val="solid"/>
              <a:round/>
              <a:headEnd/>
              <a:tailEnd/>
            </a:ln>
          </p:spPr>
          <p:txBody>
            <a:bodyPr/>
            <a:lstStyle/>
            <a:p>
              <a:endParaRPr lang="ru-RU"/>
            </a:p>
          </p:txBody>
        </p:sp>
        <p:sp>
          <p:nvSpPr>
            <p:cNvPr id="26731" name="Freeform 34"/>
            <p:cNvSpPr>
              <a:spLocks/>
            </p:cNvSpPr>
            <p:nvPr/>
          </p:nvSpPr>
          <p:spPr bwMode="auto">
            <a:xfrm>
              <a:off x="10598" y="12213"/>
              <a:ext cx="107" cy="68"/>
            </a:xfrm>
            <a:custGeom>
              <a:avLst/>
              <a:gdLst>
                <a:gd name="T0" fmla="*/ 125 w 125"/>
                <a:gd name="T1" fmla="*/ 0 h 86"/>
                <a:gd name="T2" fmla="*/ 81 w 125"/>
                <a:gd name="T3" fmla="*/ 10 h 86"/>
                <a:gd name="T4" fmla="*/ 38 w 125"/>
                <a:gd name="T5" fmla="*/ 33 h 86"/>
                <a:gd name="T6" fmla="*/ 0 w 125"/>
                <a:gd name="T7" fmla="*/ 86 h 86"/>
                <a:gd name="T8" fmla="*/ 0 60000 65536"/>
                <a:gd name="T9" fmla="*/ 0 60000 65536"/>
                <a:gd name="T10" fmla="*/ 0 60000 65536"/>
                <a:gd name="T11" fmla="*/ 0 60000 65536"/>
                <a:gd name="T12" fmla="*/ 0 w 125"/>
                <a:gd name="T13" fmla="*/ 0 h 86"/>
                <a:gd name="T14" fmla="*/ 125 w 125"/>
                <a:gd name="T15" fmla="*/ 86 h 86"/>
              </a:gdLst>
              <a:ahLst/>
              <a:cxnLst>
                <a:cxn ang="T8">
                  <a:pos x="T0" y="T1"/>
                </a:cxn>
                <a:cxn ang="T9">
                  <a:pos x="T2" y="T3"/>
                </a:cxn>
                <a:cxn ang="T10">
                  <a:pos x="T4" y="T5"/>
                </a:cxn>
                <a:cxn ang="T11">
                  <a:pos x="T6" y="T7"/>
                </a:cxn>
              </a:cxnLst>
              <a:rect l="T12" t="T13" r="T14" b="T15"/>
              <a:pathLst>
                <a:path w="125" h="86">
                  <a:moveTo>
                    <a:pt x="125" y="0"/>
                  </a:moveTo>
                  <a:lnTo>
                    <a:pt x="81" y="10"/>
                  </a:lnTo>
                  <a:lnTo>
                    <a:pt x="38" y="33"/>
                  </a:lnTo>
                  <a:lnTo>
                    <a:pt x="0" y="86"/>
                  </a:lnTo>
                </a:path>
              </a:pathLst>
            </a:custGeom>
            <a:noFill/>
            <a:ln w="6350">
              <a:solidFill>
                <a:srgbClr val="000000"/>
              </a:solidFill>
              <a:prstDash val="solid"/>
              <a:round/>
              <a:headEnd/>
              <a:tailEnd/>
            </a:ln>
          </p:spPr>
          <p:txBody>
            <a:bodyPr/>
            <a:lstStyle/>
            <a:p>
              <a:endParaRPr lang="ru-RU"/>
            </a:p>
          </p:txBody>
        </p:sp>
        <p:sp>
          <p:nvSpPr>
            <p:cNvPr id="26732" name="Freeform 35"/>
            <p:cNvSpPr>
              <a:spLocks/>
            </p:cNvSpPr>
            <p:nvPr/>
          </p:nvSpPr>
          <p:spPr bwMode="auto">
            <a:xfrm>
              <a:off x="10365" y="12355"/>
              <a:ext cx="173" cy="80"/>
            </a:xfrm>
            <a:custGeom>
              <a:avLst/>
              <a:gdLst>
                <a:gd name="T0" fmla="*/ 201 w 201"/>
                <a:gd name="T1" fmla="*/ 3 h 103"/>
                <a:gd name="T2" fmla="*/ 138 w 201"/>
                <a:gd name="T3" fmla="*/ 0 h 103"/>
                <a:gd name="T4" fmla="*/ 95 w 201"/>
                <a:gd name="T5" fmla="*/ 16 h 103"/>
                <a:gd name="T6" fmla="*/ 49 w 201"/>
                <a:gd name="T7" fmla="*/ 48 h 103"/>
                <a:gd name="T8" fmla="*/ 0 w 201"/>
                <a:gd name="T9" fmla="*/ 103 h 103"/>
                <a:gd name="T10" fmla="*/ 0 60000 65536"/>
                <a:gd name="T11" fmla="*/ 0 60000 65536"/>
                <a:gd name="T12" fmla="*/ 0 60000 65536"/>
                <a:gd name="T13" fmla="*/ 0 60000 65536"/>
                <a:gd name="T14" fmla="*/ 0 60000 65536"/>
                <a:gd name="T15" fmla="*/ 0 w 201"/>
                <a:gd name="T16" fmla="*/ 0 h 103"/>
                <a:gd name="T17" fmla="*/ 201 w 201"/>
                <a:gd name="T18" fmla="*/ 103 h 103"/>
              </a:gdLst>
              <a:ahLst/>
              <a:cxnLst>
                <a:cxn ang="T10">
                  <a:pos x="T0" y="T1"/>
                </a:cxn>
                <a:cxn ang="T11">
                  <a:pos x="T2" y="T3"/>
                </a:cxn>
                <a:cxn ang="T12">
                  <a:pos x="T4" y="T5"/>
                </a:cxn>
                <a:cxn ang="T13">
                  <a:pos x="T6" y="T7"/>
                </a:cxn>
                <a:cxn ang="T14">
                  <a:pos x="T8" y="T9"/>
                </a:cxn>
              </a:cxnLst>
              <a:rect l="T15" t="T16" r="T17" b="T18"/>
              <a:pathLst>
                <a:path w="201" h="103">
                  <a:moveTo>
                    <a:pt x="201" y="3"/>
                  </a:moveTo>
                  <a:lnTo>
                    <a:pt x="138" y="0"/>
                  </a:lnTo>
                  <a:lnTo>
                    <a:pt x="95" y="16"/>
                  </a:lnTo>
                  <a:lnTo>
                    <a:pt x="49" y="48"/>
                  </a:lnTo>
                  <a:lnTo>
                    <a:pt x="0" y="103"/>
                  </a:lnTo>
                </a:path>
              </a:pathLst>
            </a:custGeom>
            <a:noFill/>
            <a:ln w="6350">
              <a:solidFill>
                <a:srgbClr val="000000"/>
              </a:solidFill>
              <a:prstDash val="solid"/>
              <a:round/>
              <a:headEnd/>
              <a:tailEnd/>
            </a:ln>
          </p:spPr>
          <p:txBody>
            <a:bodyPr/>
            <a:lstStyle/>
            <a:p>
              <a:endParaRPr lang="ru-RU"/>
            </a:p>
          </p:txBody>
        </p:sp>
        <p:sp>
          <p:nvSpPr>
            <p:cNvPr id="26733" name="Freeform 36"/>
            <p:cNvSpPr>
              <a:spLocks/>
            </p:cNvSpPr>
            <p:nvPr/>
          </p:nvSpPr>
          <p:spPr bwMode="auto">
            <a:xfrm>
              <a:off x="10622" y="12521"/>
              <a:ext cx="146" cy="62"/>
            </a:xfrm>
            <a:custGeom>
              <a:avLst/>
              <a:gdLst>
                <a:gd name="T0" fmla="*/ 171 w 171"/>
                <a:gd name="T1" fmla="*/ 0 h 79"/>
                <a:gd name="T2" fmla="*/ 129 w 171"/>
                <a:gd name="T3" fmla="*/ 0 h 79"/>
                <a:gd name="T4" fmla="*/ 85 w 171"/>
                <a:gd name="T5" fmla="*/ 13 h 79"/>
                <a:gd name="T6" fmla="*/ 37 w 171"/>
                <a:gd name="T7" fmla="*/ 39 h 79"/>
                <a:gd name="T8" fmla="*/ 0 w 171"/>
                <a:gd name="T9" fmla="*/ 79 h 79"/>
                <a:gd name="T10" fmla="*/ 0 60000 65536"/>
                <a:gd name="T11" fmla="*/ 0 60000 65536"/>
                <a:gd name="T12" fmla="*/ 0 60000 65536"/>
                <a:gd name="T13" fmla="*/ 0 60000 65536"/>
                <a:gd name="T14" fmla="*/ 0 60000 65536"/>
                <a:gd name="T15" fmla="*/ 0 w 171"/>
                <a:gd name="T16" fmla="*/ 0 h 79"/>
                <a:gd name="T17" fmla="*/ 171 w 171"/>
                <a:gd name="T18" fmla="*/ 79 h 79"/>
              </a:gdLst>
              <a:ahLst/>
              <a:cxnLst>
                <a:cxn ang="T10">
                  <a:pos x="T0" y="T1"/>
                </a:cxn>
                <a:cxn ang="T11">
                  <a:pos x="T2" y="T3"/>
                </a:cxn>
                <a:cxn ang="T12">
                  <a:pos x="T4" y="T5"/>
                </a:cxn>
                <a:cxn ang="T13">
                  <a:pos x="T6" y="T7"/>
                </a:cxn>
                <a:cxn ang="T14">
                  <a:pos x="T8" y="T9"/>
                </a:cxn>
              </a:cxnLst>
              <a:rect l="T15" t="T16" r="T17" b="T18"/>
              <a:pathLst>
                <a:path w="171" h="79">
                  <a:moveTo>
                    <a:pt x="171" y="0"/>
                  </a:moveTo>
                  <a:lnTo>
                    <a:pt x="129" y="0"/>
                  </a:lnTo>
                  <a:lnTo>
                    <a:pt x="85" y="13"/>
                  </a:lnTo>
                  <a:lnTo>
                    <a:pt x="37" y="39"/>
                  </a:lnTo>
                  <a:lnTo>
                    <a:pt x="0" y="79"/>
                  </a:lnTo>
                </a:path>
              </a:pathLst>
            </a:custGeom>
            <a:noFill/>
            <a:ln w="6350">
              <a:solidFill>
                <a:srgbClr val="000000"/>
              </a:solidFill>
              <a:prstDash val="solid"/>
              <a:round/>
              <a:headEnd/>
              <a:tailEnd/>
            </a:ln>
          </p:spPr>
          <p:txBody>
            <a:bodyPr/>
            <a:lstStyle/>
            <a:p>
              <a:endParaRPr lang="ru-RU"/>
            </a:p>
          </p:txBody>
        </p:sp>
        <p:sp>
          <p:nvSpPr>
            <p:cNvPr id="26734" name="Freeform 37"/>
            <p:cNvSpPr>
              <a:spLocks/>
            </p:cNvSpPr>
            <p:nvPr/>
          </p:nvSpPr>
          <p:spPr bwMode="auto">
            <a:xfrm>
              <a:off x="10359" y="12626"/>
              <a:ext cx="141" cy="66"/>
            </a:xfrm>
            <a:custGeom>
              <a:avLst/>
              <a:gdLst>
                <a:gd name="T0" fmla="*/ 165 w 165"/>
                <a:gd name="T1" fmla="*/ 0 h 84"/>
                <a:gd name="T2" fmla="*/ 105 w 165"/>
                <a:gd name="T3" fmla="*/ 12 h 84"/>
                <a:gd name="T4" fmla="*/ 67 w 165"/>
                <a:gd name="T5" fmla="*/ 26 h 84"/>
                <a:gd name="T6" fmla="*/ 30 w 165"/>
                <a:gd name="T7" fmla="*/ 55 h 84"/>
                <a:gd name="T8" fmla="*/ 0 w 165"/>
                <a:gd name="T9" fmla="*/ 84 h 84"/>
                <a:gd name="T10" fmla="*/ 0 60000 65536"/>
                <a:gd name="T11" fmla="*/ 0 60000 65536"/>
                <a:gd name="T12" fmla="*/ 0 60000 65536"/>
                <a:gd name="T13" fmla="*/ 0 60000 65536"/>
                <a:gd name="T14" fmla="*/ 0 60000 65536"/>
                <a:gd name="T15" fmla="*/ 0 w 165"/>
                <a:gd name="T16" fmla="*/ 0 h 84"/>
                <a:gd name="T17" fmla="*/ 165 w 165"/>
                <a:gd name="T18" fmla="*/ 84 h 84"/>
              </a:gdLst>
              <a:ahLst/>
              <a:cxnLst>
                <a:cxn ang="T10">
                  <a:pos x="T0" y="T1"/>
                </a:cxn>
                <a:cxn ang="T11">
                  <a:pos x="T2" y="T3"/>
                </a:cxn>
                <a:cxn ang="T12">
                  <a:pos x="T4" y="T5"/>
                </a:cxn>
                <a:cxn ang="T13">
                  <a:pos x="T6" y="T7"/>
                </a:cxn>
                <a:cxn ang="T14">
                  <a:pos x="T8" y="T9"/>
                </a:cxn>
              </a:cxnLst>
              <a:rect l="T15" t="T16" r="T17" b="T18"/>
              <a:pathLst>
                <a:path w="165" h="84">
                  <a:moveTo>
                    <a:pt x="165" y="0"/>
                  </a:moveTo>
                  <a:lnTo>
                    <a:pt x="105" y="12"/>
                  </a:lnTo>
                  <a:lnTo>
                    <a:pt x="67" y="26"/>
                  </a:lnTo>
                  <a:lnTo>
                    <a:pt x="30" y="55"/>
                  </a:lnTo>
                  <a:lnTo>
                    <a:pt x="0" y="84"/>
                  </a:lnTo>
                </a:path>
              </a:pathLst>
            </a:custGeom>
            <a:noFill/>
            <a:ln w="6350">
              <a:solidFill>
                <a:srgbClr val="000000"/>
              </a:solidFill>
              <a:prstDash val="solid"/>
              <a:round/>
              <a:headEnd/>
              <a:tailEnd/>
            </a:ln>
          </p:spPr>
          <p:txBody>
            <a:bodyPr/>
            <a:lstStyle/>
            <a:p>
              <a:endParaRPr lang="ru-RU"/>
            </a:p>
          </p:txBody>
        </p:sp>
        <p:sp>
          <p:nvSpPr>
            <p:cNvPr id="26735" name="Freeform 38"/>
            <p:cNvSpPr>
              <a:spLocks/>
            </p:cNvSpPr>
            <p:nvPr/>
          </p:nvSpPr>
          <p:spPr bwMode="auto">
            <a:xfrm>
              <a:off x="10089" y="11925"/>
              <a:ext cx="210" cy="165"/>
            </a:xfrm>
            <a:custGeom>
              <a:avLst/>
              <a:gdLst>
                <a:gd name="T0" fmla="*/ 0 w 246"/>
                <a:gd name="T1" fmla="*/ 211 h 211"/>
                <a:gd name="T2" fmla="*/ 53 w 246"/>
                <a:gd name="T3" fmla="*/ 172 h 211"/>
                <a:gd name="T4" fmla="*/ 121 w 246"/>
                <a:gd name="T5" fmla="*/ 119 h 211"/>
                <a:gd name="T6" fmla="*/ 192 w 246"/>
                <a:gd name="T7" fmla="*/ 60 h 211"/>
                <a:gd name="T8" fmla="*/ 246 w 246"/>
                <a:gd name="T9" fmla="*/ 0 h 211"/>
                <a:gd name="T10" fmla="*/ 0 60000 65536"/>
                <a:gd name="T11" fmla="*/ 0 60000 65536"/>
                <a:gd name="T12" fmla="*/ 0 60000 65536"/>
                <a:gd name="T13" fmla="*/ 0 60000 65536"/>
                <a:gd name="T14" fmla="*/ 0 60000 65536"/>
                <a:gd name="T15" fmla="*/ 0 w 246"/>
                <a:gd name="T16" fmla="*/ 0 h 211"/>
                <a:gd name="T17" fmla="*/ 246 w 246"/>
                <a:gd name="T18" fmla="*/ 211 h 211"/>
              </a:gdLst>
              <a:ahLst/>
              <a:cxnLst>
                <a:cxn ang="T10">
                  <a:pos x="T0" y="T1"/>
                </a:cxn>
                <a:cxn ang="T11">
                  <a:pos x="T2" y="T3"/>
                </a:cxn>
                <a:cxn ang="T12">
                  <a:pos x="T4" y="T5"/>
                </a:cxn>
                <a:cxn ang="T13">
                  <a:pos x="T6" y="T7"/>
                </a:cxn>
                <a:cxn ang="T14">
                  <a:pos x="T8" y="T9"/>
                </a:cxn>
              </a:cxnLst>
              <a:rect l="T15" t="T16" r="T17" b="T18"/>
              <a:pathLst>
                <a:path w="246" h="211">
                  <a:moveTo>
                    <a:pt x="0" y="211"/>
                  </a:moveTo>
                  <a:lnTo>
                    <a:pt x="53" y="172"/>
                  </a:lnTo>
                  <a:lnTo>
                    <a:pt x="121" y="119"/>
                  </a:lnTo>
                  <a:lnTo>
                    <a:pt x="192" y="60"/>
                  </a:lnTo>
                  <a:lnTo>
                    <a:pt x="246" y="0"/>
                  </a:lnTo>
                </a:path>
              </a:pathLst>
            </a:custGeom>
            <a:noFill/>
            <a:ln w="6350">
              <a:solidFill>
                <a:srgbClr val="000000"/>
              </a:solidFill>
              <a:prstDash val="solid"/>
              <a:round/>
              <a:headEnd/>
              <a:tailEnd/>
            </a:ln>
          </p:spPr>
          <p:txBody>
            <a:bodyPr/>
            <a:lstStyle/>
            <a:p>
              <a:endParaRPr lang="ru-RU"/>
            </a:p>
          </p:txBody>
        </p:sp>
        <p:sp>
          <p:nvSpPr>
            <p:cNvPr id="26736" name="Freeform 39"/>
            <p:cNvSpPr>
              <a:spLocks/>
            </p:cNvSpPr>
            <p:nvPr/>
          </p:nvSpPr>
          <p:spPr bwMode="auto">
            <a:xfrm>
              <a:off x="10095" y="12461"/>
              <a:ext cx="169" cy="63"/>
            </a:xfrm>
            <a:custGeom>
              <a:avLst/>
              <a:gdLst>
                <a:gd name="T0" fmla="*/ 198 w 198"/>
                <a:gd name="T1" fmla="*/ 0 h 80"/>
                <a:gd name="T2" fmla="*/ 126 w 198"/>
                <a:gd name="T3" fmla="*/ 4 h 80"/>
                <a:gd name="T4" fmla="*/ 74 w 198"/>
                <a:gd name="T5" fmla="*/ 21 h 80"/>
                <a:gd name="T6" fmla="*/ 35 w 198"/>
                <a:gd name="T7" fmla="*/ 44 h 80"/>
                <a:gd name="T8" fmla="*/ 0 w 198"/>
                <a:gd name="T9" fmla="*/ 80 h 80"/>
                <a:gd name="T10" fmla="*/ 0 60000 65536"/>
                <a:gd name="T11" fmla="*/ 0 60000 65536"/>
                <a:gd name="T12" fmla="*/ 0 60000 65536"/>
                <a:gd name="T13" fmla="*/ 0 60000 65536"/>
                <a:gd name="T14" fmla="*/ 0 60000 65536"/>
                <a:gd name="T15" fmla="*/ 0 w 198"/>
                <a:gd name="T16" fmla="*/ 0 h 80"/>
                <a:gd name="T17" fmla="*/ 198 w 198"/>
                <a:gd name="T18" fmla="*/ 80 h 80"/>
              </a:gdLst>
              <a:ahLst/>
              <a:cxnLst>
                <a:cxn ang="T10">
                  <a:pos x="T0" y="T1"/>
                </a:cxn>
                <a:cxn ang="T11">
                  <a:pos x="T2" y="T3"/>
                </a:cxn>
                <a:cxn ang="T12">
                  <a:pos x="T4" y="T5"/>
                </a:cxn>
                <a:cxn ang="T13">
                  <a:pos x="T6" y="T7"/>
                </a:cxn>
                <a:cxn ang="T14">
                  <a:pos x="T8" y="T9"/>
                </a:cxn>
              </a:cxnLst>
              <a:rect l="T15" t="T16" r="T17" b="T18"/>
              <a:pathLst>
                <a:path w="198" h="80">
                  <a:moveTo>
                    <a:pt x="198" y="0"/>
                  </a:moveTo>
                  <a:lnTo>
                    <a:pt x="126" y="4"/>
                  </a:lnTo>
                  <a:lnTo>
                    <a:pt x="74" y="21"/>
                  </a:lnTo>
                  <a:lnTo>
                    <a:pt x="35" y="44"/>
                  </a:lnTo>
                  <a:lnTo>
                    <a:pt x="0" y="80"/>
                  </a:lnTo>
                </a:path>
              </a:pathLst>
            </a:custGeom>
            <a:noFill/>
            <a:ln w="6350">
              <a:solidFill>
                <a:srgbClr val="000000"/>
              </a:solidFill>
              <a:prstDash val="solid"/>
              <a:round/>
              <a:headEnd/>
              <a:tailEnd/>
            </a:ln>
          </p:spPr>
          <p:txBody>
            <a:bodyPr/>
            <a:lstStyle/>
            <a:p>
              <a:endParaRPr lang="ru-RU"/>
            </a:p>
          </p:txBody>
        </p:sp>
        <p:sp>
          <p:nvSpPr>
            <p:cNvPr id="26737" name="Freeform 40"/>
            <p:cNvSpPr>
              <a:spLocks/>
            </p:cNvSpPr>
            <p:nvPr/>
          </p:nvSpPr>
          <p:spPr bwMode="auto">
            <a:xfrm>
              <a:off x="10746" y="12355"/>
              <a:ext cx="141" cy="51"/>
            </a:xfrm>
            <a:custGeom>
              <a:avLst/>
              <a:gdLst>
                <a:gd name="T0" fmla="*/ 165 w 165"/>
                <a:gd name="T1" fmla="*/ 14 h 66"/>
                <a:gd name="T2" fmla="*/ 121 w 165"/>
                <a:gd name="T3" fmla="*/ 0 h 66"/>
                <a:gd name="T4" fmla="*/ 81 w 165"/>
                <a:gd name="T5" fmla="*/ 3 h 66"/>
                <a:gd name="T6" fmla="*/ 39 w 165"/>
                <a:gd name="T7" fmla="*/ 21 h 66"/>
                <a:gd name="T8" fmla="*/ 13 w 165"/>
                <a:gd name="T9" fmla="*/ 39 h 66"/>
                <a:gd name="T10" fmla="*/ 0 w 165"/>
                <a:gd name="T11" fmla="*/ 66 h 66"/>
                <a:gd name="T12" fmla="*/ 0 60000 65536"/>
                <a:gd name="T13" fmla="*/ 0 60000 65536"/>
                <a:gd name="T14" fmla="*/ 0 60000 65536"/>
                <a:gd name="T15" fmla="*/ 0 60000 65536"/>
                <a:gd name="T16" fmla="*/ 0 60000 65536"/>
                <a:gd name="T17" fmla="*/ 0 60000 65536"/>
                <a:gd name="T18" fmla="*/ 0 w 165"/>
                <a:gd name="T19" fmla="*/ 0 h 66"/>
                <a:gd name="T20" fmla="*/ 165 w 1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65" h="66">
                  <a:moveTo>
                    <a:pt x="165" y="14"/>
                  </a:moveTo>
                  <a:lnTo>
                    <a:pt x="121" y="0"/>
                  </a:lnTo>
                  <a:lnTo>
                    <a:pt x="81" y="3"/>
                  </a:lnTo>
                  <a:lnTo>
                    <a:pt x="39" y="21"/>
                  </a:lnTo>
                  <a:lnTo>
                    <a:pt x="13" y="39"/>
                  </a:lnTo>
                  <a:lnTo>
                    <a:pt x="0" y="66"/>
                  </a:lnTo>
                </a:path>
              </a:pathLst>
            </a:custGeom>
            <a:noFill/>
            <a:ln w="6350">
              <a:solidFill>
                <a:srgbClr val="000000"/>
              </a:solidFill>
              <a:prstDash val="solid"/>
              <a:round/>
              <a:headEnd/>
              <a:tailEnd/>
            </a:ln>
          </p:spPr>
          <p:txBody>
            <a:bodyPr/>
            <a:lstStyle/>
            <a:p>
              <a:endParaRPr lang="ru-RU"/>
            </a:p>
          </p:txBody>
        </p:sp>
        <p:sp>
          <p:nvSpPr>
            <p:cNvPr id="26738" name="Freeform 41"/>
            <p:cNvSpPr>
              <a:spLocks/>
            </p:cNvSpPr>
            <p:nvPr/>
          </p:nvSpPr>
          <p:spPr bwMode="auto">
            <a:xfrm>
              <a:off x="9907" y="12533"/>
              <a:ext cx="131" cy="47"/>
            </a:xfrm>
            <a:custGeom>
              <a:avLst/>
              <a:gdLst>
                <a:gd name="T0" fmla="*/ 153 w 153"/>
                <a:gd name="T1" fmla="*/ 0 h 60"/>
                <a:gd name="T2" fmla="*/ 127 w 153"/>
                <a:gd name="T3" fmla="*/ 0 h 60"/>
                <a:gd name="T4" fmla="*/ 87 w 153"/>
                <a:gd name="T5" fmla="*/ 5 h 60"/>
                <a:gd name="T6" fmla="*/ 51 w 153"/>
                <a:gd name="T7" fmla="*/ 15 h 60"/>
                <a:gd name="T8" fmla="*/ 33 w 153"/>
                <a:gd name="T9" fmla="*/ 27 h 60"/>
                <a:gd name="T10" fmla="*/ 13 w 153"/>
                <a:gd name="T11" fmla="*/ 46 h 60"/>
                <a:gd name="T12" fmla="*/ 0 w 153"/>
                <a:gd name="T13" fmla="*/ 60 h 60"/>
                <a:gd name="T14" fmla="*/ 0 60000 65536"/>
                <a:gd name="T15" fmla="*/ 0 60000 65536"/>
                <a:gd name="T16" fmla="*/ 0 60000 65536"/>
                <a:gd name="T17" fmla="*/ 0 60000 65536"/>
                <a:gd name="T18" fmla="*/ 0 60000 65536"/>
                <a:gd name="T19" fmla="*/ 0 60000 65536"/>
                <a:gd name="T20" fmla="*/ 0 60000 65536"/>
                <a:gd name="T21" fmla="*/ 0 w 153"/>
                <a:gd name="T22" fmla="*/ 0 h 60"/>
                <a:gd name="T23" fmla="*/ 153 w 153"/>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60">
                  <a:moveTo>
                    <a:pt x="153" y="0"/>
                  </a:moveTo>
                  <a:lnTo>
                    <a:pt x="127" y="0"/>
                  </a:lnTo>
                  <a:lnTo>
                    <a:pt x="87" y="5"/>
                  </a:lnTo>
                  <a:lnTo>
                    <a:pt x="51" y="15"/>
                  </a:lnTo>
                  <a:lnTo>
                    <a:pt x="33" y="27"/>
                  </a:lnTo>
                  <a:lnTo>
                    <a:pt x="13" y="46"/>
                  </a:lnTo>
                  <a:lnTo>
                    <a:pt x="0" y="60"/>
                  </a:lnTo>
                </a:path>
              </a:pathLst>
            </a:custGeom>
            <a:noFill/>
            <a:ln w="6350">
              <a:solidFill>
                <a:srgbClr val="000000"/>
              </a:solidFill>
              <a:prstDash val="solid"/>
              <a:round/>
              <a:headEnd/>
              <a:tailEnd/>
            </a:ln>
          </p:spPr>
          <p:txBody>
            <a:bodyPr/>
            <a:lstStyle/>
            <a:p>
              <a:endParaRPr lang="ru-RU"/>
            </a:p>
          </p:txBody>
        </p:sp>
        <p:sp>
          <p:nvSpPr>
            <p:cNvPr id="26739" name="Freeform 42"/>
            <p:cNvSpPr>
              <a:spLocks/>
            </p:cNvSpPr>
            <p:nvPr/>
          </p:nvSpPr>
          <p:spPr bwMode="auto">
            <a:xfrm>
              <a:off x="9716" y="12299"/>
              <a:ext cx="27" cy="51"/>
            </a:xfrm>
            <a:custGeom>
              <a:avLst/>
              <a:gdLst>
                <a:gd name="T0" fmla="*/ 0 w 32"/>
                <a:gd name="T1" fmla="*/ 65 h 65"/>
                <a:gd name="T2" fmla="*/ 10 w 32"/>
                <a:gd name="T3" fmla="*/ 27 h 65"/>
                <a:gd name="T4" fmla="*/ 23 w 32"/>
                <a:gd name="T5" fmla="*/ 7 h 65"/>
                <a:gd name="T6" fmla="*/ 32 w 32"/>
                <a:gd name="T7" fmla="*/ 0 h 65"/>
                <a:gd name="T8" fmla="*/ 0 60000 65536"/>
                <a:gd name="T9" fmla="*/ 0 60000 65536"/>
                <a:gd name="T10" fmla="*/ 0 60000 65536"/>
                <a:gd name="T11" fmla="*/ 0 60000 65536"/>
                <a:gd name="T12" fmla="*/ 0 w 32"/>
                <a:gd name="T13" fmla="*/ 0 h 65"/>
                <a:gd name="T14" fmla="*/ 32 w 32"/>
                <a:gd name="T15" fmla="*/ 65 h 65"/>
              </a:gdLst>
              <a:ahLst/>
              <a:cxnLst>
                <a:cxn ang="T8">
                  <a:pos x="T0" y="T1"/>
                </a:cxn>
                <a:cxn ang="T9">
                  <a:pos x="T2" y="T3"/>
                </a:cxn>
                <a:cxn ang="T10">
                  <a:pos x="T4" y="T5"/>
                </a:cxn>
                <a:cxn ang="T11">
                  <a:pos x="T6" y="T7"/>
                </a:cxn>
              </a:cxnLst>
              <a:rect l="T12" t="T13" r="T14" b="T15"/>
              <a:pathLst>
                <a:path w="32" h="65">
                  <a:moveTo>
                    <a:pt x="0" y="65"/>
                  </a:moveTo>
                  <a:lnTo>
                    <a:pt x="10" y="27"/>
                  </a:lnTo>
                  <a:lnTo>
                    <a:pt x="23" y="7"/>
                  </a:lnTo>
                  <a:lnTo>
                    <a:pt x="32" y="0"/>
                  </a:lnTo>
                </a:path>
              </a:pathLst>
            </a:custGeom>
            <a:noFill/>
            <a:ln w="6350">
              <a:solidFill>
                <a:srgbClr val="000000"/>
              </a:solidFill>
              <a:prstDash val="solid"/>
              <a:round/>
              <a:headEnd/>
              <a:tailEnd/>
            </a:ln>
          </p:spPr>
          <p:txBody>
            <a:bodyPr/>
            <a:lstStyle/>
            <a:p>
              <a:endParaRPr lang="ru-RU"/>
            </a:p>
          </p:txBody>
        </p:sp>
        <p:sp>
          <p:nvSpPr>
            <p:cNvPr id="26740" name="Freeform 43"/>
            <p:cNvSpPr>
              <a:spLocks/>
            </p:cNvSpPr>
            <p:nvPr/>
          </p:nvSpPr>
          <p:spPr bwMode="auto">
            <a:xfrm>
              <a:off x="9385" y="11686"/>
              <a:ext cx="733" cy="174"/>
            </a:xfrm>
            <a:custGeom>
              <a:avLst/>
              <a:gdLst>
                <a:gd name="T0" fmla="*/ 0 w 856"/>
                <a:gd name="T1" fmla="*/ 0 h 222"/>
                <a:gd name="T2" fmla="*/ 132 w 856"/>
                <a:gd name="T3" fmla="*/ 118 h 222"/>
                <a:gd name="T4" fmla="*/ 225 w 856"/>
                <a:gd name="T5" fmla="*/ 171 h 222"/>
                <a:gd name="T6" fmla="*/ 316 w 856"/>
                <a:gd name="T7" fmla="*/ 209 h 222"/>
                <a:gd name="T8" fmla="*/ 606 w 856"/>
                <a:gd name="T9" fmla="*/ 222 h 222"/>
                <a:gd name="T10" fmla="*/ 724 w 856"/>
                <a:gd name="T11" fmla="*/ 198 h 222"/>
                <a:gd name="T12" fmla="*/ 790 w 856"/>
                <a:gd name="T13" fmla="*/ 171 h 222"/>
                <a:gd name="T14" fmla="*/ 856 w 856"/>
                <a:gd name="T15" fmla="*/ 171 h 222"/>
                <a:gd name="T16" fmla="*/ 0 60000 65536"/>
                <a:gd name="T17" fmla="*/ 0 60000 65536"/>
                <a:gd name="T18" fmla="*/ 0 60000 65536"/>
                <a:gd name="T19" fmla="*/ 0 60000 65536"/>
                <a:gd name="T20" fmla="*/ 0 60000 65536"/>
                <a:gd name="T21" fmla="*/ 0 60000 65536"/>
                <a:gd name="T22" fmla="*/ 0 60000 65536"/>
                <a:gd name="T23" fmla="*/ 0 60000 65536"/>
                <a:gd name="T24" fmla="*/ 0 w 856"/>
                <a:gd name="T25" fmla="*/ 0 h 222"/>
                <a:gd name="T26" fmla="*/ 856 w 856"/>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6" h="222">
                  <a:moveTo>
                    <a:pt x="0" y="0"/>
                  </a:moveTo>
                  <a:lnTo>
                    <a:pt x="132" y="118"/>
                  </a:lnTo>
                  <a:lnTo>
                    <a:pt x="225" y="171"/>
                  </a:lnTo>
                  <a:lnTo>
                    <a:pt x="316" y="209"/>
                  </a:lnTo>
                  <a:lnTo>
                    <a:pt x="606" y="222"/>
                  </a:lnTo>
                  <a:lnTo>
                    <a:pt x="724" y="198"/>
                  </a:lnTo>
                  <a:lnTo>
                    <a:pt x="790" y="171"/>
                  </a:lnTo>
                  <a:lnTo>
                    <a:pt x="856" y="171"/>
                  </a:lnTo>
                </a:path>
              </a:pathLst>
            </a:custGeom>
            <a:noFill/>
            <a:ln w="6350">
              <a:solidFill>
                <a:srgbClr val="000000"/>
              </a:solidFill>
              <a:prstDash val="solid"/>
              <a:round/>
              <a:headEnd/>
              <a:tailEnd/>
            </a:ln>
          </p:spPr>
          <p:txBody>
            <a:bodyPr/>
            <a:lstStyle/>
            <a:p>
              <a:endParaRPr lang="ru-RU"/>
            </a:p>
          </p:txBody>
        </p:sp>
        <p:sp>
          <p:nvSpPr>
            <p:cNvPr id="26741" name="Freeform 44"/>
            <p:cNvSpPr>
              <a:spLocks/>
            </p:cNvSpPr>
            <p:nvPr/>
          </p:nvSpPr>
          <p:spPr bwMode="auto">
            <a:xfrm>
              <a:off x="9419" y="11726"/>
              <a:ext cx="124" cy="258"/>
            </a:xfrm>
            <a:custGeom>
              <a:avLst/>
              <a:gdLst>
                <a:gd name="T0" fmla="*/ 0 w 145"/>
                <a:gd name="T1" fmla="*/ 0 h 329"/>
                <a:gd name="T2" fmla="*/ 66 w 145"/>
                <a:gd name="T3" fmla="*/ 92 h 329"/>
                <a:gd name="T4" fmla="*/ 105 w 145"/>
                <a:gd name="T5" fmla="*/ 183 h 329"/>
                <a:gd name="T6" fmla="*/ 119 w 145"/>
                <a:gd name="T7" fmla="*/ 236 h 329"/>
                <a:gd name="T8" fmla="*/ 145 w 145"/>
                <a:gd name="T9" fmla="*/ 329 h 329"/>
                <a:gd name="T10" fmla="*/ 0 60000 65536"/>
                <a:gd name="T11" fmla="*/ 0 60000 65536"/>
                <a:gd name="T12" fmla="*/ 0 60000 65536"/>
                <a:gd name="T13" fmla="*/ 0 60000 65536"/>
                <a:gd name="T14" fmla="*/ 0 60000 65536"/>
                <a:gd name="T15" fmla="*/ 0 w 145"/>
                <a:gd name="T16" fmla="*/ 0 h 329"/>
                <a:gd name="T17" fmla="*/ 145 w 145"/>
                <a:gd name="T18" fmla="*/ 329 h 329"/>
              </a:gdLst>
              <a:ahLst/>
              <a:cxnLst>
                <a:cxn ang="T10">
                  <a:pos x="T0" y="T1"/>
                </a:cxn>
                <a:cxn ang="T11">
                  <a:pos x="T2" y="T3"/>
                </a:cxn>
                <a:cxn ang="T12">
                  <a:pos x="T4" y="T5"/>
                </a:cxn>
                <a:cxn ang="T13">
                  <a:pos x="T6" y="T7"/>
                </a:cxn>
                <a:cxn ang="T14">
                  <a:pos x="T8" y="T9"/>
                </a:cxn>
              </a:cxnLst>
              <a:rect l="T15" t="T16" r="T17" b="T18"/>
              <a:pathLst>
                <a:path w="145" h="329">
                  <a:moveTo>
                    <a:pt x="0" y="0"/>
                  </a:moveTo>
                  <a:lnTo>
                    <a:pt x="66" y="92"/>
                  </a:lnTo>
                  <a:lnTo>
                    <a:pt x="105" y="183"/>
                  </a:lnTo>
                  <a:lnTo>
                    <a:pt x="119" y="236"/>
                  </a:lnTo>
                  <a:lnTo>
                    <a:pt x="145" y="329"/>
                  </a:lnTo>
                </a:path>
              </a:pathLst>
            </a:custGeom>
            <a:noFill/>
            <a:ln w="6350">
              <a:solidFill>
                <a:srgbClr val="000000"/>
              </a:solidFill>
              <a:prstDash val="solid"/>
              <a:round/>
              <a:headEnd/>
              <a:tailEnd/>
            </a:ln>
          </p:spPr>
          <p:txBody>
            <a:bodyPr/>
            <a:lstStyle/>
            <a:p>
              <a:endParaRPr lang="ru-RU"/>
            </a:p>
          </p:txBody>
        </p:sp>
        <p:sp>
          <p:nvSpPr>
            <p:cNvPr id="26742" name="Freeform 45"/>
            <p:cNvSpPr>
              <a:spLocks/>
            </p:cNvSpPr>
            <p:nvPr/>
          </p:nvSpPr>
          <p:spPr bwMode="auto">
            <a:xfrm>
              <a:off x="9318" y="12044"/>
              <a:ext cx="709" cy="278"/>
            </a:xfrm>
            <a:custGeom>
              <a:avLst/>
              <a:gdLst>
                <a:gd name="T0" fmla="*/ 828 w 828"/>
                <a:gd name="T1" fmla="*/ 0 h 355"/>
                <a:gd name="T2" fmla="*/ 671 w 828"/>
                <a:gd name="T3" fmla="*/ 92 h 355"/>
                <a:gd name="T4" fmla="*/ 565 w 828"/>
                <a:gd name="T5" fmla="*/ 118 h 355"/>
                <a:gd name="T6" fmla="*/ 421 w 828"/>
                <a:gd name="T7" fmla="*/ 171 h 355"/>
                <a:gd name="T8" fmla="*/ 276 w 828"/>
                <a:gd name="T9" fmla="*/ 211 h 355"/>
                <a:gd name="T10" fmla="*/ 144 w 828"/>
                <a:gd name="T11" fmla="*/ 263 h 355"/>
                <a:gd name="T12" fmla="*/ 13 w 828"/>
                <a:gd name="T13" fmla="*/ 329 h 355"/>
                <a:gd name="T14" fmla="*/ 0 w 828"/>
                <a:gd name="T15" fmla="*/ 355 h 355"/>
                <a:gd name="T16" fmla="*/ 0 60000 65536"/>
                <a:gd name="T17" fmla="*/ 0 60000 65536"/>
                <a:gd name="T18" fmla="*/ 0 60000 65536"/>
                <a:gd name="T19" fmla="*/ 0 60000 65536"/>
                <a:gd name="T20" fmla="*/ 0 60000 65536"/>
                <a:gd name="T21" fmla="*/ 0 60000 65536"/>
                <a:gd name="T22" fmla="*/ 0 60000 65536"/>
                <a:gd name="T23" fmla="*/ 0 60000 65536"/>
                <a:gd name="T24" fmla="*/ 0 w 828"/>
                <a:gd name="T25" fmla="*/ 0 h 355"/>
                <a:gd name="T26" fmla="*/ 828 w 828"/>
                <a:gd name="T27" fmla="*/ 355 h 3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8" h="355">
                  <a:moveTo>
                    <a:pt x="828" y="0"/>
                  </a:moveTo>
                  <a:lnTo>
                    <a:pt x="671" y="92"/>
                  </a:lnTo>
                  <a:lnTo>
                    <a:pt x="565" y="118"/>
                  </a:lnTo>
                  <a:lnTo>
                    <a:pt x="421" y="171"/>
                  </a:lnTo>
                  <a:lnTo>
                    <a:pt x="276" y="211"/>
                  </a:lnTo>
                  <a:lnTo>
                    <a:pt x="144" y="263"/>
                  </a:lnTo>
                  <a:lnTo>
                    <a:pt x="13" y="329"/>
                  </a:lnTo>
                  <a:lnTo>
                    <a:pt x="0" y="355"/>
                  </a:lnTo>
                </a:path>
              </a:pathLst>
            </a:custGeom>
            <a:noFill/>
            <a:ln w="6350">
              <a:solidFill>
                <a:srgbClr val="000000"/>
              </a:solidFill>
              <a:prstDash val="solid"/>
              <a:round/>
              <a:headEnd/>
              <a:tailEnd/>
            </a:ln>
          </p:spPr>
          <p:txBody>
            <a:bodyPr/>
            <a:lstStyle/>
            <a:p>
              <a:endParaRPr lang="ru-RU"/>
            </a:p>
          </p:txBody>
        </p:sp>
        <p:sp>
          <p:nvSpPr>
            <p:cNvPr id="26743" name="Freeform 46"/>
            <p:cNvSpPr>
              <a:spLocks/>
            </p:cNvSpPr>
            <p:nvPr/>
          </p:nvSpPr>
          <p:spPr bwMode="auto">
            <a:xfrm>
              <a:off x="10238" y="12074"/>
              <a:ext cx="19" cy="76"/>
            </a:xfrm>
            <a:custGeom>
              <a:avLst/>
              <a:gdLst>
                <a:gd name="T0" fmla="*/ 15 w 22"/>
                <a:gd name="T1" fmla="*/ 97 h 97"/>
                <a:gd name="T2" fmla="*/ 22 w 22"/>
                <a:gd name="T3" fmla="*/ 73 h 97"/>
                <a:gd name="T4" fmla="*/ 0 w 22"/>
                <a:gd name="T5" fmla="*/ 26 h 97"/>
                <a:gd name="T6" fmla="*/ 0 w 22"/>
                <a:gd name="T7" fmla="*/ 0 h 97"/>
                <a:gd name="T8" fmla="*/ 0 60000 65536"/>
                <a:gd name="T9" fmla="*/ 0 60000 65536"/>
                <a:gd name="T10" fmla="*/ 0 60000 65536"/>
                <a:gd name="T11" fmla="*/ 0 60000 65536"/>
                <a:gd name="T12" fmla="*/ 0 w 22"/>
                <a:gd name="T13" fmla="*/ 0 h 97"/>
                <a:gd name="T14" fmla="*/ 22 w 22"/>
                <a:gd name="T15" fmla="*/ 97 h 97"/>
              </a:gdLst>
              <a:ahLst/>
              <a:cxnLst>
                <a:cxn ang="T8">
                  <a:pos x="T0" y="T1"/>
                </a:cxn>
                <a:cxn ang="T9">
                  <a:pos x="T2" y="T3"/>
                </a:cxn>
                <a:cxn ang="T10">
                  <a:pos x="T4" y="T5"/>
                </a:cxn>
                <a:cxn ang="T11">
                  <a:pos x="T6" y="T7"/>
                </a:cxn>
              </a:cxnLst>
              <a:rect l="T12" t="T13" r="T14" b="T15"/>
              <a:pathLst>
                <a:path w="22" h="97">
                  <a:moveTo>
                    <a:pt x="15" y="97"/>
                  </a:moveTo>
                  <a:lnTo>
                    <a:pt x="22" y="73"/>
                  </a:lnTo>
                  <a:lnTo>
                    <a:pt x="0" y="26"/>
                  </a:lnTo>
                  <a:lnTo>
                    <a:pt x="0" y="0"/>
                  </a:lnTo>
                </a:path>
              </a:pathLst>
            </a:custGeom>
            <a:noFill/>
            <a:ln w="6350">
              <a:solidFill>
                <a:srgbClr val="000000"/>
              </a:solidFill>
              <a:prstDash val="solid"/>
              <a:round/>
              <a:headEnd/>
              <a:tailEnd/>
            </a:ln>
          </p:spPr>
          <p:txBody>
            <a:bodyPr/>
            <a:lstStyle/>
            <a:p>
              <a:endParaRPr lang="ru-RU"/>
            </a:p>
          </p:txBody>
        </p:sp>
        <p:sp>
          <p:nvSpPr>
            <p:cNvPr id="26744" name="Freeform 47"/>
            <p:cNvSpPr>
              <a:spLocks/>
            </p:cNvSpPr>
            <p:nvPr/>
          </p:nvSpPr>
          <p:spPr bwMode="auto">
            <a:xfrm>
              <a:off x="10150" y="11828"/>
              <a:ext cx="146" cy="97"/>
            </a:xfrm>
            <a:custGeom>
              <a:avLst/>
              <a:gdLst>
                <a:gd name="T0" fmla="*/ 0 w 170"/>
                <a:gd name="T1" fmla="*/ 0 h 123"/>
                <a:gd name="T2" fmla="*/ 44 w 170"/>
                <a:gd name="T3" fmla="*/ 39 h 123"/>
                <a:gd name="T4" fmla="*/ 90 w 170"/>
                <a:gd name="T5" fmla="*/ 71 h 123"/>
                <a:gd name="T6" fmla="*/ 170 w 170"/>
                <a:gd name="T7" fmla="*/ 123 h 123"/>
                <a:gd name="T8" fmla="*/ 0 60000 65536"/>
                <a:gd name="T9" fmla="*/ 0 60000 65536"/>
                <a:gd name="T10" fmla="*/ 0 60000 65536"/>
                <a:gd name="T11" fmla="*/ 0 60000 65536"/>
                <a:gd name="T12" fmla="*/ 0 w 170"/>
                <a:gd name="T13" fmla="*/ 0 h 123"/>
                <a:gd name="T14" fmla="*/ 170 w 170"/>
                <a:gd name="T15" fmla="*/ 123 h 123"/>
              </a:gdLst>
              <a:ahLst/>
              <a:cxnLst>
                <a:cxn ang="T8">
                  <a:pos x="T0" y="T1"/>
                </a:cxn>
                <a:cxn ang="T9">
                  <a:pos x="T2" y="T3"/>
                </a:cxn>
                <a:cxn ang="T10">
                  <a:pos x="T4" y="T5"/>
                </a:cxn>
                <a:cxn ang="T11">
                  <a:pos x="T6" y="T7"/>
                </a:cxn>
              </a:cxnLst>
              <a:rect l="T12" t="T13" r="T14" b="T15"/>
              <a:pathLst>
                <a:path w="170" h="123">
                  <a:moveTo>
                    <a:pt x="0" y="0"/>
                  </a:moveTo>
                  <a:lnTo>
                    <a:pt x="44" y="39"/>
                  </a:lnTo>
                  <a:lnTo>
                    <a:pt x="90" y="71"/>
                  </a:lnTo>
                  <a:lnTo>
                    <a:pt x="170" y="123"/>
                  </a:lnTo>
                </a:path>
              </a:pathLst>
            </a:custGeom>
            <a:noFill/>
            <a:ln w="6350">
              <a:solidFill>
                <a:srgbClr val="000000"/>
              </a:solidFill>
              <a:prstDash val="solid"/>
              <a:round/>
              <a:headEnd/>
              <a:tailEnd/>
            </a:ln>
          </p:spPr>
          <p:txBody>
            <a:bodyPr/>
            <a:lstStyle/>
            <a:p>
              <a:endParaRPr lang="ru-RU"/>
            </a:p>
          </p:txBody>
        </p:sp>
        <p:sp>
          <p:nvSpPr>
            <p:cNvPr id="26745" name="Freeform 48"/>
            <p:cNvSpPr>
              <a:spLocks/>
            </p:cNvSpPr>
            <p:nvPr/>
          </p:nvSpPr>
          <p:spPr bwMode="auto">
            <a:xfrm>
              <a:off x="8001" y="11164"/>
              <a:ext cx="1216" cy="933"/>
            </a:xfrm>
            <a:custGeom>
              <a:avLst/>
              <a:gdLst>
                <a:gd name="T0" fmla="*/ 788 w 1420"/>
                <a:gd name="T1" fmla="*/ 39 h 1190"/>
                <a:gd name="T2" fmla="*/ 1420 w 1420"/>
                <a:gd name="T3" fmla="*/ 356 h 1190"/>
                <a:gd name="T4" fmla="*/ 1300 w 1420"/>
                <a:gd name="T5" fmla="*/ 381 h 1190"/>
                <a:gd name="T6" fmla="*/ 1116 w 1420"/>
                <a:gd name="T7" fmla="*/ 447 h 1190"/>
                <a:gd name="T8" fmla="*/ 997 w 1420"/>
                <a:gd name="T9" fmla="*/ 527 h 1190"/>
                <a:gd name="T10" fmla="*/ 920 w 1420"/>
                <a:gd name="T11" fmla="*/ 631 h 1190"/>
                <a:gd name="T12" fmla="*/ 865 w 1420"/>
                <a:gd name="T13" fmla="*/ 775 h 1190"/>
                <a:gd name="T14" fmla="*/ 865 w 1420"/>
                <a:gd name="T15" fmla="*/ 946 h 1190"/>
                <a:gd name="T16" fmla="*/ 906 w 1420"/>
                <a:gd name="T17" fmla="*/ 1190 h 1190"/>
                <a:gd name="T18" fmla="*/ 38 w 1420"/>
                <a:gd name="T19" fmla="*/ 828 h 1190"/>
                <a:gd name="T20" fmla="*/ 0 w 1420"/>
                <a:gd name="T21" fmla="*/ 657 h 1190"/>
                <a:gd name="T22" fmla="*/ 38 w 1420"/>
                <a:gd name="T23" fmla="*/ 459 h 1190"/>
                <a:gd name="T24" fmla="*/ 104 w 1420"/>
                <a:gd name="T25" fmla="*/ 275 h 1190"/>
                <a:gd name="T26" fmla="*/ 208 w 1420"/>
                <a:gd name="T27" fmla="*/ 142 h 1190"/>
                <a:gd name="T28" fmla="*/ 392 w 1420"/>
                <a:gd name="T29" fmla="*/ 39 h 1190"/>
                <a:gd name="T30" fmla="*/ 538 w 1420"/>
                <a:gd name="T31" fmla="*/ 0 h 1190"/>
                <a:gd name="T32" fmla="*/ 788 w 1420"/>
                <a:gd name="T33" fmla="*/ 39 h 11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0"/>
                <a:gd name="T52" fmla="*/ 0 h 1190"/>
                <a:gd name="T53" fmla="*/ 1420 w 1420"/>
                <a:gd name="T54" fmla="*/ 1190 h 11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0" h="1190">
                  <a:moveTo>
                    <a:pt x="788" y="39"/>
                  </a:moveTo>
                  <a:lnTo>
                    <a:pt x="1420" y="356"/>
                  </a:lnTo>
                  <a:lnTo>
                    <a:pt x="1300" y="381"/>
                  </a:lnTo>
                  <a:lnTo>
                    <a:pt x="1116" y="447"/>
                  </a:lnTo>
                  <a:lnTo>
                    <a:pt x="997" y="527"/>
                  </a:lnTo>
                  <a:lnTo>
                    <a:pt x="920" y="631"/>
                  </a:lnTo>
                  <a:lnTo>
                    <a:pt x="865" y="775"/>
                  </a:lnTo>
                  <a:lnTo>
                    <a:pt x="865" y="946"/>
                  </a:lnTo>
                  <a:lnTo>
                    <a:pt x="906" y="1190"/>
                  </a:lnTo>
                  <a:lnTo>
                    <a:pt x="38" y="828"/>
                  </a:lnTo>
                  <a:lnTo>
                    <a:pt x="0" y="657"/>
                  </a:lnTo>
                  <a:lnTo>
                    <a:pt x="38" y="459"/>
                  </a:lnTo>
                  <a:lnTo>
                    <a:pt x="104" y="275"/>
                  </a:lnTo>
                  <a:lnTo>
                    <a:pt x="208" y="142"/>
                  </a:lnTo>
                  <a:lnTo>
                    <a:pt x="392" y="39"/>
                  </a:lnTo>
                  <a:lnTo>
                    <a:pt x="538" y="0"/>
                  </a:lnTo>
                  <a:lnTo>
                    <a:pt x="788" y="39"/>
                  </a:lnTo>
                  <a:close/>
                </a:path>
              </a:pathLst>
            </a:custGeom>
            <a:solidFill>
              <a:srgbClr val="9FBFFF"/>
            </a:solidFill>
            <a:ln w="6350">
              <a:solidFill>
                <a:srgbClr val="000000"/>
              </a:solidFill>
              <a:prstDash val="solid"/>
              <a:round/>
              <a:headEnd/>
              <a:tailEnd/>
            </a:ln>
          </p:spPr>
          <p:txBody>
            <a:bodyPr/>
            <a:lstStyle/>
            <a:p>
              <a:endParaRPr lang="ru-RU"/>
            </a:p>
          </p:txBody>
        </p:sp>
      </p:grpSp>
      <p:sp>
        <p:nvSpPr>
          <p:cNvPr id="27697" name="Rectangle 49"/>
          <p:cNvSpPr>
            <a:spLocks noGrp="1" noChangeArrowheads="1"/>
          </p:cNvSpPr>
          <p:nvPr>
            <p:ph type="title"/>
          </p:nvPr>
        </p:nvSpPr>
        <p:spPr>
          <a:xfrm>
            <a:off x="2771800" y="274638"/>
            <a:ext cx="5915000" cy="1143000"/>
          </a:xfrm>
        </p:spPr>
        <p:txBody>
          <a:bodyPr>
            <a:normAutofit fontScale="90000"/>
          </a:bodyPr>
          <a:lstStyle/>
          <a:p>
            <a:pPr algn="ctr" eaLnBrk="1" hangingPunct="1"/>
            <a:r>
              <a:rPr lang="ru-RU" sz="3600" dirty="0" smtClean="0">
                <a:solidFill>
                  <a:schemeClr val="accent6">
                    <a:lumMod val="50000"/>
                  </a:schemeClr>
                </a:solidFill>
              </a:rPr>
              <a:t>Комплекс упражнений для снятия </a:t>
            </a:r>
            <a:r>
              <a:rPr lang="ru-RU" sz="3600" dirty="0" smtClean="0">
                <a:solidFill>
                  <a:schemeClr val="accent6">
                    <a:lumMod val="50000"/>
                  </a:schemeClr>
                </a:solidFill>
                <a:hlinkClick r:id="rId2" action="ppaction://hlinksldjump"/>
              </a:rPr>
              <a:t>СКС</a:t>
            </a:r>
            <a:endParaRPr lang="ru-RU" sz="3600" dirty="0" smtClean="0">
              <a:solidFill>
                <a:schemeClr val="accent6">
                  <a:lumMod val="50000"/>
                </a:schemeClr>
              </a:solidFill>
            </a:endParaRPr>
          </a:p>
        </p:txBody>
      </p:sp>
      <p:sp>
        <p:nvSpPr>
          <p:cNvPr id="27698" name="Text Box 50"/>
          <p:cNvSpPr txBox="1">
            <a:spLocks noChangeArrowheads="1"/>
          </p:cNvSpPr>
          <p:nvPr/>
        </p:nvSpPr>
        <p:spPr bwMode="auto">
          <a:xfrm>
            <a:off x="3059832" y="1524000"/>
            <a:ext cx="4941168" cy="528638"/>
          </a:xfrm>
          <a:prstGeom prst="rect">
            <a:avLst/>
          </a:prstGeom>
          <a:noFill/>
          <a:ln w="9525">
            <a:solidFill>
              <a:schemeClr val="folHlink"/>
            </a:solidFill>
            <a:miter lim="800000"/>
            <a:headEnd/>
            <a:tailEnd/>
          </a:ln>
        </p:spPr>
        <p:txBody>
          <a:bodyPr wrap="square">
            <a:spAutoFit/>
          </a:bodyPr>
          <a:lstStyle/>
          <a:p>
            <a:pPr algn="ctr">
              <a:spcBef>
                <a:spcPct val="50000"/>
              </a:spcBef>
            </a:pPr>
            <a:r>
              <a:rPr lang="ru-RU" sz="2800" dirty="0" err="1">
                <a:solidFill>
                  <a:srgbClr val="006666"/>
                </a:solidFill>
              </a:rPr>
              <a:t>Пальминг</a:t>
            </a:r>
            <a:endParaRPr lang="ru-RU" sz="2800" dirty="0">
              <a:solidFill>
                <a:srgbClr val="006666"/>
              </a:solidFill>
            </a:endParaRPr>
          </a:p>
        </p:txBody>
      </p:sp>
      <p:sp>
        <p:nvSpPr>
          <p:cNvPr id="27699" name="Text Box 51"/>
          <p:cNvSpPr txBox="1">
            <a:spLocks noChangeArrowheads="1"/>
          </p:cNvSpPr>
          <p:nvPr/>
        </p:nvSpPr>
        <p:spPr bwMode="auto">
          <a:xfrm>
            <a:off x="304800" y="2438400"/>
            <a:ext cx="3048000" cy="915988"/>
          </a:xfrm>
          <a:prstGeom prst="rect">
            <a:avLst/>
          </a:prstGeom>
          <a:noFill/>
          <a:ln w="9525">
            <a:noFill/>
            <a:miter lim="800000"/>
            <a:headEnd/>
            <a:tailEnd/>
          </a:ln>
        </p:spPr>
        <p:txBody>
          <a:bodyPr>
            <a:spAutoFit/>
          </a:bodyPr>
          <a:lstStyle/>
          <a:p>
            <a:pPr>
              <a:spcBef>
                <a:spcPct val="50000"/>
              </a:spcBef>
            </a:pPr>
            <a:r>
              <a:rPr lang="ru-RU" sz="1800" dirty="0">
                <a:solidFill>
                  <a:schemeClr val="accent6">
                    <a:lumMod val="50000"/>
                  </a:schemeClr>
                </a:solidFill>
              </a:rPr>
              <a:t>Цель:</a:t>
            </a:r>
            <a:r>
              <a:rPr lang="ru-RU" sz="1800" b="0" i="1" dirty="0">
                <a:solidFill>
                  <a:schemeClr val="accent6">
                    <a:lumMod val="50000"/>
                  </a:schemeClr>
                </a:solidFill>
              </a:rPr>
              <a:t> релаксация глазных мышц, улучшение кровообращения</a:t>
            </a:r>
            <a:endParaRPr lang="ru-RU" sz="1800" dirty="0">
              <a:solidFill>
                <a:schemeClr val="accent6">
                  <a:lumMod val="50000"/>
                </a:schemeClr>
              </a:solidFill>
            </a:endParaRPr>
          </a:p>
        </p:txBody>
      </p:sp>
      <p:sp>
        <p:nvSpPr>
          <p:cNvPr id="27700" name="Text Box 52"/>
          <p:cNvSpPr txBox="1">
            <a:spLocks noChangeArrowheads="1"/>
          </p:cNvSpPr>
          <p:nvPr/>
        </p:nvSpPr>
        <p:spPr bwMode="auto">
          <a:xfrm>
            <a:off x="304800" y="3581400"/>
            <a:ext cx="3048000" cy="366713"/>
          </a:xfrm>
          <a:prstGeom prst="rect">
            <a:avLst/>
          </a:prstGeom>
          <a:noFill/>
          <a:ln w="9525">
            <a:noFill/>
            <a:miter lim="800000"/>
            <a:headEnd/>
            <a:tailEnd/>
          </a:ln>
        </p:spPr>
        <p:txBody>
          <a:bodyPr>
            <a:spAutoFit/>
          </a:bodyPr>
          <a:lstStyle/>
          <a:p>
            <a:pPr>
              <a:spcBef>
                <a:spcPct val="50000"/>
              </a:spcBef>
            </a:pPr>
            <a:r>
              <a:rPr lang="ru-RU" sz="1800" dirty="0">
                <a:solidFill>
                  <a:schemeClr val="accent6">
                    <a:lumMod val="50000"/>
                  </a:schemeClr>
                </a:solidFill>
              </a:rPr>
              <a:t>Положение:</a:t>
            </a:r>
            <a:r>
              <a:rPr lang="ru-RU" sz="1800" b="0" i="1" dirty="0">
                <a:solidFill>
                  <a:schemeClr val="accent6">
                    <a:lumMod val="50000"/>
                  </a:schemeClr>
                </a:solidFill>
              </a:rPr>
              <a:t>  сидя</a:t>
            </a:r>
            <a:endParaRPr lang="ru-RU" sz="1800" dirty="0">
              <a:solidFill>
                <a:schemeClr val="accent6">
                  <a:lumMod val="50000"/>
                </a:schemeClr>
              </a:solidFill>
            </a:endParaRPr>
          </a:p>
        </p:txBody>
      </p:sp>
      <p:sp>
        <p:nvSpPr>
          <p:cNvPr id="27701" name="Text Box 53"/>
          <p:cNvSpPr txBox="1">
            <a:spLocks noChangeArrowheads="1"/>
          </p:cNvSpPr>
          <p:nvPr/>
        </p:nvSpPr>
        <p:spPr bwMode="auto">
          <a:xfrm>
            <a:off x="381000" y="4572000"/>
            <a:ext cx="2971800" cy="1328738"/>
          </a:xfrm>
          <a:prstGeom prst="rect">
            <a:avLst/>
          </a:prstGeom>
          <a:noFill/>
          <a:ln w="9525">
            <a:noFill/>
            <a:miter lim="800000"/>
            <a:headEnd/>
            <a:tailEnd/>
          </a:ln>
        </p:spPr>
        <p:txBody>
          <a:bodyPr>
            <a:spAutoFit/>
          </a:bodyPr>
          <a:lstStyle/>
          <a:p>
            <a:pPr marL="457200" indent="-457200">
              <a:spcBef>
                <a:spcPct val="50000"/>
              </a:spcBef>
            </a:pPr>
            <a:r>
              <a:rPr lang="ru-RU" sz="1800" dirty="0">
                <a:solidFill>
                  <a:schemeClr val="accent6">
                    <a:lumMod val="50000"/>
                  </a:schemeClr>
                </a:solidFill>
              </a:rPr>
              <a:t>Инструкции:</a:t>
            </a:r>
            <a:r>
              <a:rPr lang="ru-RU" sz="1800" b="0" i="1" dirty="0">
                <a:solidFill>
                  <a:schemeClr val="accent6">
                    <a:lumMod val="50000"/>
                  </a:schemeClr>
                </a:solidFill>
              </a:rPr>
              <a:t> </a:t>
            </a:r>
          </a:p>
          <a:p>
            <a:pPr marL="457200" indent="-457200">
              <a:spcBef>
                <a:spcPct val="50000"/>
              </a:spcBef>
              <a:buFontTx/>
              <a:buAutoNum type="arabicPeriod"/>
            </a:pPr>
            <a:r>
              <a:rPr lang="ru-RU" sz="1800" b="0" i="1" dirty="0">
                <a:solidFill>
                  <a:schemeClr val="accent6">
                    <a:lumMod val="50000"/>
                  </a:schemeClr>
                </a:solidFill>
              </a:rPr>
              <a:t>Натирайте друг о друга руки 5-10 с до появления теплоты</a:t>
            </a:r>
          </a:p>
        </p:txBody>
      </p:sp>
      <p:sp>
        <p:nvSpPr>
          <p:cNvPr id="27702" name="Text Box 54"/>
          <p:cNvSpPr txBox="1">
            <a:spLocks noChangeArrowheads="1"/>
          </p:cNvSpPr>
          <p:nvPr/>
        </p:nvSpPr>
        <p:spPr bwMode="auto">
          <a:xfrm>
            <a:off x="4495800" y="5638800"/>
            <a:ext cx="4343400" cy="641350"/>
          </a:xfrm>
          <a:prstGeom prst="rect">
            <a:avLst/>
          </a:prstGeom>
          <a:noFill/>
          <a:ln w="9525">
            <a:noFill/>
            <a:miter lim="800000"/>
            <a:headEnd/>
            <a:tailEnd/>
          </a:ln>
        </p:spPr>
        <p:txBody>
          <a:bodyPr>
            <a:spAutoFit/>
          </a:bodyPr>
          <a:lstStyle/>
          <a:p>
            <a:pPr>
              <a:spcBef>
                <a:spcPct val="50000"/>
              </a:spcBef>
            </a:pPr>
            <a:r>
              <a:rPr lang="ru-RU" sz="1800" b="0" i="1" dirty="0">
                <a:solidFill>
                  <a:schemeClr val="accent6">
                    <a:lumMod val="50000"/>
                  </a:schemeClr>
                </a:solidFill>
              </a:rPr>
              <a:t>2 </a:t>
            </a:r>
            <a:r>
              <a:rPr lang="ru-RU" sz="1800" b="0" i="1" dirty="0">
                <a:solidFill>
                  <a:schemeClr val="accent5">
                    <a:lumMod val="50000"/>
                  </a:schemeClr>
                </a:solidFill>
              </a:rPr>
              <a:t>Закройте обеими руками глаза. </a:t>
            </a:r>
            <a:r>
              <a:rPr lang="ru-RU" sz="1800" b="0" i="1" dirty="0" smtClean="0">
                <a:solidFill>
                  <a:schemeClr val="accent5">
                    <a:lumMod val="50000"/>
                  </a:schemeClr>
                </a:solidFill>
              </a:rPr>
              <a:t>Расслабьтесь. </a:t>
            </a:r>
            <a:r>
              <a:rPr lang="ru-RU" sz="1800" b="0" i="1" dirty="0">
                <a:solidFill>
                  <a:schemeClr val="accent5">
                    <a:lumMod val="50000"/>
                  </a:schemeClr>
                </a:solidFill>
              </a:rPr>
              <a:t>Дышите регулярно и легко</a:t>
            </a:r>
          </a:p>
        </p:txBody>
      </p:sp>
      <p:grpSp>
        <p:nvGrpSpPr>
          <p:cNvPr id="3" name="Group 55"/>
          <p:cNvGrpSpPr>
            <a:grpSpLocks/>
          </p:cNvGrpSpPr>
          <p:nvPr/>
        </p:nvGrpSpPr>
        <p:grpSpPr bwMode="auto">
          <a:xfrm>
            <a:off x="3203848" y="3356992"/>
            <a:ext cx="1803400" cy="1517650"/>
            <a:chOff x="8140" y="9227"/>
            <a:chExt cx="2839" cy="2391"/>
          </a:xfrm>
        </p:grpSpPr>
        <p:grpSp>
          <p:nvGrpSpPr>
            <p:cNvPr id="4" name="Group 56"/>
            <p:cNvGrpSpPr>
              <a:grpSpLocks/>
            </p:cNvGrpSpPr>
            <p:nvPr/>
          </p:nvGrpSpPr>
          <p:grpSpPr bwMode="auto">
            <a:xfrm rot="3940573">
              <a:off x="8925" y="9563"/>
              <a:ext cx="2142" cy="1967"/>
              <a:chOff x="4347" y="8837"/>
              <a:chExt cx="2160" cy="1661"/>
            </a:xfrm>
          </p:grpSpPr>
          <p:sp>
            <p:nvSpPr>
              <p:cNvPr id="26706" name="Freeform 57"/>
              <p:cNvSpPr>
                <a:spLocks/>
              </p:cNvSpPr>
              <p:nvPr/>
            </p:nvSpPr>
            <p:spPr bwMode="auto">
              <a:xfrm>
                <a:off x="4347" y="8837"/>
                <a:ext cx="2160" cy="1661"/>
              </a:xfrm>
              <a:custGeom>
                <a:avLst/>
                <a:gdLst>
                  <a:gd name="T0" fmla="*/ 355 w 2160"/>
                  <a:gd name="T1" fmla="*/ 1661 h 1661"/>
                  <a:gd name="T2" fmla="*/ 539 w 2160"/>
                  <a:gd name="T3" fmla="*/ 1651 h 1661"/>
                  <a:gd name="T4" fmla="*/ 691 w 2160"/>
                  <a:gd name="T5" fmla="*/ 1629 h 1661"/>
                  <a:gd name="T6" fmla="*/ 829 w 2160"/>
                  <a:gd name="T7" fmla="*/ 1596 h 1661"/>
                  <a:gd name="T8" fmla="*/ 973 w 2160"/>
                  <a:gd name="T9" fmla="*/ 1540 h 1661"/>
                  <a:gd name="T10" fmla="*/ 1091 w 2160"/>
                  <a:gd name="T11" fmla="*/ 1477 h 1661"/>
                  <a:gd name="T12" fmla="*/ 1248 w 2160"/>
                  <a:gd name="T13" fmla="*/ 1373 h 1661"/>
                  <a:gd name="T14" fmla="*/ 1420 w 2160"/>
                  <a:gd name="T15" fmla="*/ 1203 h 1661"/>
                  <a:gd name="T16" fmla="*/ 1590 w 2160"/>
                  <a:gd name="T17" fmla="*/ 1032 h 1661"/>
                  <a:gd name="T18" fmla="*/ 1749 w 2160"/>
                  <a:gd name="T19" fmla="*/ 796 h 1661"/>
                  <a:gd name="T20" fmla="*/ 1889 w 2160"/>
                  <a:gd name="T21" fmla="*/ 661 h 1661"/>
                  <a:gd name="T22" fmla="*/ 2019 w 2160"/>
                  <a:gd name="T23" fmla="*/ 548 h 1661"/>
                  <a:gd name="T24" fmla="*/ 2057 w 2160"/>
                  <a:gd name="T25" fmla="*/ 520 h 1661"/>
                  <a:gd name="T26" fmla="*/ 2075 w 2160"/>
                  <a:gd name="T27" fmla="*/ 501 h 1661"/>
                  <a:gd name="T28" fmla="*/ 2090 w 2160"/>
                  <a:gd name="T29" fmla="*/ 480 h 1661"/>
                  <a:gd name="T30" fmla="*/ 2101 w 2160"/>
                  <a:gd name="T31" fmla="*/ 454 h 1661"/>
                  <a:gd name="T32" fmla="*/ 2107 w 2160"/>
                  <a:gd name="T33" fmla="*/ 427 h 1661"/>
                  <a:gd name="T34" fmla="*/ 2102 w 2160"/>
                  <a:gd name="T35" fmla="*/ 398 h 1661"/>
                  <a:gd name="T36" fmla="*/ 2089 w 2160"/>
                  <a:gd name="T37" fmla="*/ 366 h 1661"/>
                  <a:gd name="T38" fmla="*/ 2065 w 2160"/>
                  <a:gd name="T39" fmla="*/ 355 h 1661"/>
                  <a:gd name="T40" fmla="*/ 2031 w 2160"/>
                  <a:gd name="T41" fmla="*/ 351 h 1661"/>
                  <a:gd name="T42" fmla="*/ 2081 w 2160"/>
                  <a:gd name="T43" fmla="*/ 319 h 1661"/>
                  <a:gd name="T44" fmla="*/ 2103 w 2160"/>
                  <a:gd name="T45" fmla="*/ 297 h 1661"/>
                  <a:gd name="T46" fmla="*/ 2124 w 2160"/>
                  <a:gd name="T47" fmla="*/ 274 h 1661"/>
                  <a:gd name="T48" fmla="*/ 2141 w 2160"/>
                  <a:gd name="T49" fmla="*/ 244 h 1661"/>
                  <a:gd name="T50" fmla="*/ 2152 w 2160"/>
                  <a:gd name="T51" fmla="*/ 221 h 1661"/>
                  <a:gd name="T52" fmla="*/ 2160 w 2160"/>
                  <a:gd name="T53" fmla="*/ 192 h 1661"/>
                  <a:gd name="T54" fmla="*/ 2156 w 2160"/>
                  <a:gd name="T55" fmla="*/ 171 h 1661"/>
                  <a:gd name="T56" fmla="*/ 2149 w 2160"/>
                  <a:gd name="T57" fmla="*/ 149 h 1661"/>
                  <a:gd name="T58" fmla="*/ 2139 w 2160"/>
                  <a:gd name="T59" fmla="*/ 127 h 1661"/>
                  <a:gd name="T60" fmla="*/ 2119 w 2160"/>
                  <a:gd name="T61" fmla="*/ 113 h 1661"/>
                  <a:gd name="T62" fmla="*/ 2101 w 2160"/>
                  <a:gd name="T63" fmla="*/ 106 h 1661"/>
                  <a:gd name="T64" fmla="*/ 2072 w 2160"/>
                  <a:gd name="T65" fmla="*/ 101 h 1661"/>
                  <a:gd name="T66" fmla="*/ 2043 w 2160"/>
                  <a:gd name="T67" fmla="*/ 101 h 1661"/>
                  <a:gd name="T68" fmla="*/ 2039 w 2160"/>
                  <a:gd name="T69" fmla="*/ 69 h 1661"/>
                  <a:gd name="T70" fmla="*/ 2025 w 2160"/>
                  <a:gd name="T71" fmla="*/ 38 h 1661"/>
                  <a:gd name="T72" fmla="*/ 2004 w 2160"/>
                  <a:gd name="T73" fmla="*/ 24 h 1661"/>
                  <a:gd name="T74" fmla="*/ 1977 w 2160"/>
                  <a:gd name="T75" fmla="*/ 10 h 1661"/>
                  <a:gd name="T76" fmla="*/ 1949 w 2160"/>
                  <a:gd name="T77" fmla="*/ 2 h 1661"/>
                  <a:gd name="T78" fmla="*/ 1916 w 2160"/>
                  <a:gd name="T79" fmla="*/ 0 h 1661"/>
                  <a:gd name="T80" fmla="*/ 1882 w 2160"/>
                  <a:gd name="T81" fmla="*/ 5 h 1661"/>
                  <a:gd name="T82" fmla="*/ 1830 w 2160"/>
                  <a:gd name="T83" fmla="*/ 16 h 1661"/>
                  <a:gd name="T84" fmla="*/ 1710 w 2160"/>
                  <a:gd name="T85" fmla="*/ 16 h 1661"/>
                  <a:gd name="T86" fmla="*/ 1574 w 2160"/>
                  <a:gd name="T87" fmla="*/ 2 h 1661"/>
                  <a:gd name="T88" fmla="*/ 1427 w 2160"/>
                  <a:gd name="T89" fmla="*/ 12 h 1661"/>
                  <a:gd name="T90" fmla="*/ 1384 w 2160"/>
                  <a:gd name="T91" fmla="*/ 12 h 1661"/>
                  <a:gd name="T92" fmla="*/ 1259 w 2160"/>
                  <a:gd name="T93" fmla="*/ 3 h 1661"/>
                  <a:gd name="T94" fmla="*/ 1210 w 2160"/>
                  <a:gd name="T95" fmla="*/ 12 h 1661"/>
                  <a:gd name="T96" fmla="*/ 1104 w 2160"/>
                  <a:gd name="T97" fmla="*/ 46 h 1661"/>
                  <a:gd name="T98" fmla="*/ 966 w 2160"/>
                  <a:gd name="T99" fmla="*/ 91 h 1661"/>
                  <a:gd name="T100" fmla="*/ 829 w 2160"/>
                  <a:gd name="T101" fmla="*/ 123 h 1661"/>
                  <a:gd name="T102" fmla="*/ 763 w 2160"/>
                  <a:gd name="T103" fmla="*/ 137 h 1661"/>
                  <a:gd name="T104" fmla="*/ 604 w 2160"/>
                  <a:gd name="T105" fmla="*/ 189 h 1661"/>
                  <a:gd name="T106" fmla="*/ 526 w 2160"/>
                  <a:gd name="T107" fmla="*/ 181 h 1661"/>
                  <a:gd name="T108" fmla="*/ 460 w 2160"/>
                  <a:gd name="T109" fmla="*/ 189 h 1661"/>
                  <a:gd name="T110" fmla="*/ 409 w 2160"/>
                  <a:gd name="T111" fmla="*/ 239 h 1661"/>
                  <a:gd name="T112" fmla="*/ 382 w 2160"/>
                  <a:gd name="T113" fmla="*/ 295 h 1661"/>
                  <a:gd name="T114" fmla="*/ 289 w 2160"/>
                  <a:gd name="T115" fmla="*/ 491 h 1661"/>
                  <a:gd name="T116" fmla="*/ 236 w 2160"/>
                  <a:gd name="T117" fmla="*/ 584 h 1661"/>
                  <a:gd name="T118" fmla="*/ 212 w 2160"/>
                  <a:gd name="T119" fmla="*/ 676 h 1661"/>
                  <a:gd name="T120" fmla="*/ 170 w 2160"/>
                  <a:gd name="T121" fmla="*/ 782 h 1661"/>
                  <a:gd name="T122" fmla="*/ 0 w 2160"/>
                  <a:gd name="T123" fmla="*/ 966 h 1661"/>
                  <a:gd name="T124" fmla="*/ 355 w 2160"/>
                  <a:gd name="T125" fmla="*/ 1661 h 16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
                  <a:gd name="T190" fmla="*/ 0 h 1661"/>
                  <a:gd name="T191" fmla="*/ 2160 w 2160"/>
                  <a:gd name="T192" fmla="*/ 1661 h 16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 h="1661">
                    <a:moveTo>
                      <a:pt x="355" y="1661"/>
                    </a:moveTo>
                    <a:lnTo>
                      <a:pt x="539" y="1651"/>
                    </a:lnTo>
                    <a:lnTo>
                      <a:pt x="691" y="1629"/>
                    </a:lnTo>
                    <a:lnTo>
                      <a:pt x="829" y="1596"/>
                    </a:lnTo>
                    <a:lnTo>
                      <a:pt x="973" y="1540"/>
                    </a:lnTo>
                    <a:lnTo>
                      <a:pt x="1091" y="1477"/>
                    </a:lnTo>
                    <a:lnTo>
                      <a:pt x="1248" y="1373"/>
                    </a:lnTo>
                    <a:lnTo>
                      <a:pt x="1420" y="1203"/>
                    </a:lnTo>
                    <a:lnTo>
                      <a:pt x="1590" y="1032"/>
                    </a:lnTo>
                    <a:lnTo>
                      <a:pt x="1749" y="796"/>
                    </a:lnTo>
                    <a:lnTo>
                      <a:pt x="1889" y="661"/>
                    </a:lnTo>
                    <a:lnTo>
                      <a:pt x="2019" y="548"/>
                    </a:lnTo>
                    <a:lnTo>
                      <a:pt x="2057" y="520"/>
                    </a:lnTo>
                    <a:lnTo>
                      <a:pt x="2075" y="501"/>
                    </a:lnTo>
                    <a:lnTo>
                      <a:pt x="2090" y="480"/>
                    </a:lnTo>
                    <a:lnTo>
                      <a:pt x="2101" y="454"/>
                    </a:lnTo>
                    <a:lnTo>
                      <a:pt x="2107" y="427"/>
                    </a:lnTo>
                    <a:lnTo>
                      <a:pt x="2102" y="398"/>
                    </a:lnTo>
                    <a:lnTo>
                      <a:pt x="2089" y="366"/>
                    </a:lnTo>
                    <a:lnTo>
                      <a:pt x="2065" y="355"/>
                    </a:lnTo>
                    <a:lnTo>
                      <a:pt x="2031" y="351"/>
                    </a:lnTo>
                    <a:lnTo>
                      <a:pt x="2081" y="319"/>
                    </a:lnTo>
                    <a:lnTo>
                      <a:pt x="2103" y="297"/>
                    </a:lnTo>
                    <a:lnTo>
                      <a:pt x="2124" y="274"/>
                    </a:lnTo>
                    <a:lnTo>
                      <a:pt x="2141" y="244"/>
                    </a:lnTo>
                    <a:lnTo>
                      <a:pt x="2152" y="221"/>
                    </a:lnTo>
                    <a:lnTo>
                      <a:pt x="2160" y="192"/>
                    </a:lnTo>
                    <a:lnTo>
                      <a:pt x="2156" y="171"/>
                    </a:lnTo>
                    <a:lnTo>
                      <a:pt x="2149" y="149"/>
                    </a:lnTo>
                    <a:lnTo>
                      <a:pt x="2139" y="127"/>
                    </a:lnTo>
                    <a:lnTo>
                      <a:pt x="2119" y="113"/>
                    </a:lnTo>
                    <a:lnTo>
                      <a:pt x="2101" y="106"/>
                    </a:lnTo>
                    <a:lnTo>
                      <a:pt x="2072" y="101"/>
                    </a:lnTo>
                    <a:lnTo>
                      <a:pt x="2043" y="101"/>
                    </a:lnTo>
                    <a:lnTo>
                      <a:pt x="2039" y="69"/>
                    </a:lnTo>
                    <a:lnTo>
                      <a:pt x="2025" y="38"/>
                    </a:lnTo>
                    <a:lnTo>
                      <a:pt x="2004" y="24"/>
                    </a:lnTo>
                    <a:lnTo>
                      <a:pt x="1977" y="10"/>
                    </a:lnTo>
                    <a:lnTo>
                      <a:pt x="1949" y="2"/>
                    </a:lnTo>
                    <a:lnTo>
                      <a:pt x="1916" y="0"/>
                    </a:lnTo>
                    <a:lnTo>
                      <a:pt x="1882" y="5"/>
                    </a:lnTo>
                    <a:lnTo>
                      <a:pt x="1830" y="16"/>
                    </a:lnTo>
                    <a:lnTo>
                      <a:pt x="1710" y="16"/>
                    </a:lnTo>
                    <a:lnTo>
                      <a:pt x="1574" y="2"/>
                    </a:lnTo>
                    <a:lnTo>
                      <a:pt x="1427" y="12"/>
                    </a:lnTo>
                    <a:lnTo>
                      <a:pt x="1384" y="12"/>
                    </a:lnTo>
                    <a:lnTo>
                      <a:pt x="1259" y="3"/>
                    </a:lnTo>
                    <a:lnTo>
                      <a:pt x="1210" y="12"/>
                    </a:lnTo>
                    <a:lnTo>
                      <a:pt x="1104" y="46"/>
                    </a:lnTo>
                    <a:lnTo>
                      <a:pt x="966" y="91"/>
                    </a:lnTo>
                    <a:lnTo>
                      <a:pt x="829" y="123"/>
                    </a:lnTo>
                    <a:lnTo>
                      <a:pt x="763" y="137"/>
                    </a:lnTo>
                    <a:lnTo>
                      <a:pt x="604" y="189"/>
                    </a:lnTo>
                    <a:lnTo>
                      <a:pt x="526" y="181"/>
                    </a:lnTo>
                    <a:lnTo>
                      <a:pt x="460" y="189"/>
                    </a:lnTo>
                    <a:lnTo>
                      <a:pt x="409" y="239"/>
                    </a:lnTo>
                    <a:lnTo>
                      <a:pt x="382" y="295"/>
                    </a:lnTo>
                    <a:lnTo>
                      <a:pt x="289" y="491"/>
                    </a:lnTo>
                    <a:lnTo>
                      <a:pt x="236" y="584"/>
                    </a:lnTo>
                    <a:lnTo>
                      <a:pt x="212" y="676"/>
                    </a:lnTo>
                    <a:lnTo>
                      <a:pt x="170" y="782"/>
                    </a:lnTo>
                    <a:lnTo>
                      <a:pt x="0" y="966"/>
                    </a:lnTo>
                    <a:lnTo>
                      <a:pt x="355" y="1661"/>
                    </a:lnTo>
                    <a:close/>
                  </a:path>
                </a:pathLst>
              </a:custGeom>
              <a:solidFill>
                <a:srgbClr val="FF9F9F"/>
              </a:solidFill>
              <a:ln w="6350">
                <a:solidFill>
                  <a:srgbClr val="000000"/>
                </a:solidFill>
                <a:prstDash val="solid"/>
                <a:round/>
                <a:headEnd/>
                <a:tailEnd/>
              </a:ln>
            </p:spPr>
            <p:txBody>
              <a:bodyPr/>
              <a:lstStyle/>
              <a:p>
                <a:endParaRPr lang="ru-RU" dirty="0"/>
              </a:p>
            </p:txBody>
          </p:sp>
          <p:sp>
            <p:nvSpPr>
              <p:cNvPr id="26707" name="Freeform 58"/>
              <p:cNvSpPr>
                <a:spLocks/>
              </p:cNvSpPr>
              <p:nvPr/>
            </p:nvSpPr>
            <p:spPr bwMode="auto">
              <a:xfrm>
                <a:off x="5208" y="8960"/>
                <a:ext cx="610" cy="514"/>
              </a:xfrm>
              <a:custGeom>
                <a:avLst/>
                <a:gdLst>
                  <a:gd name="T0" fmla="*/ 0 w 610"/>
                  <a:gd name="T1" fmla="*/ 0 h 514"/>
                  <a:gd name="T2" fmla="*/ 59 w 610"/>
                  <a:gd name="T3" fmla="*/ 34 h 514"/>
                  <a:gd name="T4" fmla="*/ 99 w 610"/>
                  <a:gd name="T5" fmla="*/ 91 h 514"/>
                  <a:gd name="T6" fmla="*/ 112 w 610"/>
                  <a:gd name="T7" fmla="*/ 158 h 514"/>
                  <a:gd name="T8" fmla="*/ 138 w 610"/>
                  <a:gd name="T9" fmla="*/ 172 h 514"/>
                  <a:gd name="T10" fmla="*/ 203 w 610"/>
                  <a:gd name="T11" fmla="*/ 172 h 514"/>
                  <a:gd name="T12" fmla="*/ 270 w 610"/>
                  <a:gd name="T13" fmla="*/ 158 h 514"/>
                  <a:gd name="T14" fmla="*/ 336 w 610"/>
                  <a:gd name="T15" fmla="*/ 158 h 514"/>
                  <a:gd name="T16" fmla="*/ 374 w 610"/>
                  <a:gd name="T17" fmla="*/ 197 h 514"/>
                  <a:gd name="T18" fmla="*/ 387 w 610"/>
                  <a:gd name="T19" fmla="*/ 250 h 514"/>
                  <a:gd name="T20" fmla="*/ 401 w 610"/>
                  <a:gd name="T21" fmla="*/ 304 h 514"/>
                  <a:gd name="T22" fmla="*/ 453 w 610"/>
                  <a:gd name="T23" fmla="*/ 342 h 514"/>
                  <a:gd name="T24" fmla="*/ 533 w 610"/>
                  <a:gd name="T25" fmla="*/ 368 h 514"/>
                  <a:gd name="T26" fmla="*/ 572 w 610"/>
                  <a:gd name="T27" fmla="*/ 434 h 514"/>
                  <a:gd name="T28" fmla="*/ 610 w 610"/>
                  <a:gd name="T29" fmla="*/ 514 h 5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0"/>
                  <a:gd name="T46" fmla="*/ 0 h 514"/>
                  <a:gd name="T47" fmla="*/ 610 w 610"/>
                  <a:gd name="T48" fmla="*/ 514 h 5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0" h="514">
                    <a:moveTo>
                      <a:pt x="0" y="0"/>
                    </a:moveTo>
                    <a:lnTo>
                      <a:pt x="59" y="34"/>
                    </a:lnTo>
                    <a:lnTo>
                      <a:pt x="99" y="91"/>
                    </a:lnTo>
                    <a:lnTo>
                      <a:pt x="112" y="158"/>
                    </a:lnTo>
                    <a:lnTo>
                      <a:pt x="138" y="172"/>
                    </a:lnTo>
                    <a:lnTo>
                      <a:pt x="203" y="172"/>
                    </a:lnTo>
                    <a:lnTo>
                      <a:pt x="270" y="158"/>
                    </a:lnTo>
                    <a:lnTo>
                      <a:pt x="336" y="158"/>
                    </a:lnTo>
                    <a:lnTo>
                      <a:pt x="374" y="197"/>
                    </a:lnTo>
                    <a:lnTo>
                      <a:pt x="387" y="250"/>
                    </a:lnTo>
                    <a:lnTo>
                      <a:pt x="401" y="304"/>
                    </a:lnTo>
                    <a:lnTo>
                      <a:pt x="453" y="342"/>
                    </a:lnTo>
                    <a:lnTo>
                      <a:pt x="533" y="368"/>
                    </a:lnTo>
                    <a:lnTo>
                      <a:pt x="572" y="434"/>
                    </a:lnTo>
                    <a:lnTo>
                      <a:pt x="610" y="514"/>
                    </a:lnTo>
                  </a:path>
                </a:pathLst>
              </a:custGeom>
              <a:noFill/>
              <a:ln w="6350">
                <a:solidFill>
                  <a:srgbClr val="000000"/>
                </a:solidFill>
                <a:prstDash val="solid"/>
                <a:round/>
                <a:headEnd/>
                <a:tailEnd/>
              </a:ln>
            </p:spPr>
            <p:txBody>
              <a:bodyPr/>
              <a:lstStyle/>
              <a:p>
                <a:endParaRPr lang="ru-RU" dirty="0"/>
              </a:p>
            </p:txBody>
          </p:sp>
          <p:sp>
            <p:nvSpPr>
              <p:cNvPr id="26708" name="Freeform 59"/>
              <p:cNvSpPr>
                <a:spLocks/>
              </p:cNvSpPr>
              <p:nvPr/>
            </p:nvSpPr>
            <p:spPr bwMode="auto">
              <a:xfrm>
                <a:off x="4636" y="9024"/>
                <a:ext cx="336" cy="295"/>
              </a:xfrm>
              <a:custGeom>
                <a:avLst/>
                <a:gdLst>
                  <a:gd name="T0" fmla="*/ 336 w 336"/>
                  <a:gd name="T1" fmla="*/ 0 h 295"/>
                  <a:gd name="T2" fmla="*/ 245 w 336"/>
                  <a:gd name="T3" fmla="*/ 52 h 295"/>
                  <a:gd name="T4" fmla="*/ 171 w 336"/>
                  <a:gd name="T5" fmla="*/ 119 h 295"/>
                  <a:gd name="T6" fmla="*/ 113 w 336"/>
                  <a:gd name="T7" fmla="*/ 184 h 295"/>
                  <a:gd name="T8" fmla="*/ 0 w 336"/>
                  <a:gd name="T9" fmla="*/ 295 h 295"/>
                  <a:gd name="T10" fmla="*/ 0 60000 65536"/>
                  <a:gd name="T11" fmla="*/ 0 60000 65536"/>
                  <a:gd name="T12" fmla="*/ 0 60000 65536"/>
                  <a:gd name="T13" fmla="*/ 0 60000 65536"/>
                  <a:gd name="T14" fmla="*/ 0 60000 65536"/>
                  <a:gd name="T15" fmla="*/ 0 w 336"/>
                  <a:gd name="T16" fmla="*/ 0 h 295"/>
                  <a:gd name="T17" fmla="*/ 336 w 336"/>
                  <a:gd name="T18" fmla="*/ 295 h 295"/>
                </a:gdLst>
                <a:ahLst/>
                <a:cxnLst>
                  <a:cxn ang="T10">
                    <a:pos x="T0" y="T1"/>
                  </a:cxn>
                  <a:cxn ang="T11">
                    <a:pos x="T2" y="T3"/>
                  </a:cxn>
                  <a:cxn ang="T12">
                    <a:pos x="T4" y="T5"/>
                  </a:cxn>
                  <a:cxn ang="T13">
                    <a:pos x="T6" y="T7"/>
                  </a:cxn>
                  <a:cxn ang="T14">
                    <a:pos x="T8" y="T9"/>
                  </a:cxn>
                </a:cxnLst>
                <a:rect l="T15" t="T16" r="T17" b="T18"/>
                <a:pathLst>
                  <a:path w="336" h="295">
                    <a:moveTo>
                      <a:pt x="336" y="0"/>
                    </a:moveTo>
                    <a:lnTo>
                      <a:pt x="245" y="52"/>
                    </a:lnTo>
                    <a:lnTo>
                      <a:pt x="171" y="119"/>
                    </a:lnTo>
                    <a:lnTo>
                      <a:pt x="113" y="184"/>
                    </a:lnTo>
                    <a:lnTo>
                      <a:pt x="0" y="295"/>
                    </a:lnTo>
                  </a:path>
                </a:pathLst>
              </a:custGeom>
              <a:noFill/>
              <a:ln w="6350">
                <a:solidFill>
                  <a:srgbClr val="000000"/>
                </a:solidFill>
                <a:prstDash val="solid"/>
                <a:round/>
                <a:headEnd/>
                <a:tailEnd/>
              </a:ln>
            </p:spPr>
            <p:txBody>
              <a:bodyPr/>
              <a:lstStyle/>
              <a:p>
                <a:endParaRPr lang="ru-RU" dirty="0"/>
              </a:p>
            </p:txBody>
          </p:sp>
          <p:sp>
            <p:nvSpPr>
              <p:cNvPr id="26709" name="Freeform 60"/>
              <p:cNvSpPr>
                <a:spLocks/>
              </p:cNvSpPr>
              <p:nvPr/>
            </p:nvSpPr>
            <p:spPr bwMode="auto">
              <a:xfrm>
                <a:off x="4886" y="10158"/>
                <a:ext cx="158" cy="263"/>
              </a:xfrm>
              <a:custGeom>
                <a:avLst/>
                <a:gdLst>
                  <a:gd name="T0" fmla="*/ 119 w 158"/>
                  <a:gd name="T1" fmla="*/ 0 h 263"/>
                  <a:gd name="T2" fmla="*/ 158 w 158"/>
                  <a:gd name="T3" fmla="*/ 52 h 263"/>
                  <a:gd name="T4" fmla="*/ 158 w 158"/>
                  <a:gd name="T5" fmla="*/ 118 h 263"/>
                  <a:gd name="T6" fmla="*/ 131 w 158"/>
                  <a:gd name="T7" fmla="*/ 197 h 263"/>
                  <a:gd name="T8" fmla="*/ 78 w 158"/>
                  <a:gd name="T9" fmla="*/ 236 h 263"/>
                  <a:gd name="T10" fmla="*/ 0 w 158"/>
                  <a:gd name="T11" fmla="*/ 263 h 263"/>
                  <a:gd name="T12" fmla="*/ 0 60000 65536"/>
                  <a:gd name="T13" fmla="*/ 0 60000 65536"/>
                  <a:gd name="T14" fmla="*/ 0 60000 65536"/>
                  <a:gd name="T15" fmla="*/ 0 60000 65536"/>
                  <a:gd name="T16" fmla="*/ 0 60000 65536"/>
                  <a:gd name="T17" fmla="*/ 0 60000 65536"/>
                  <a:gd name="T18" fmla="*/ 0 w 158"/>
                  <a:gd name="T19" fmla="*/ 0 h 263"/>
                  <a:gd name="T20" fmla="*/ 158 w 158"/>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158" h="263">
                    <a:moveTo>
                      <a:pt x="119" y="0"/>
                    </a:moveTo>
                    <a:lnTo>
                      <a:pt x="158" y="52"/>
                    </a:lnTo>
                    <a:lnTo>
                      <a:pt x="158" y="118"/>
                    </a:lnTo>
                    <a:lnTo>
                      <a:pt x="131" y="197"/>
                    </a:lnTo>
                    <a:lnTo>
                      <a:pt x="78" y="236"/>
                    </a:lnTo>
                    <a:lnTo>
                      <a:pt x="0" y="263"/>
                    </a:lnTo>
                  </a:path>
                </a:pathLst>
              </a:custGeom>
              <a:noFill/>
              <a:ln w="6350">
                <a:solidFill>
                  <a:srgbClr val="000000"/>
                </a:solidFill>
                <a:prstDash val="solid"/>
                <a:round/>
                <a:headEnd/>
                <a:tailEnd/>
              </a:ln>
            </p:spPr>
            <p:txBody>
              <a:bodyPr/>
              <a:lstStyle/>
              <a:p>
                <a:endParaRPr lang="ru-RU" dirty="0"/>
              </a:p>
            </p:txBody>
          </p:sp>
          <p:sp>
            <p:nvSpPr>
              <p:cNvPr id="26710" name="Freeform 61"/>
              <p:cNvSpPr>
                <a:spLocks/>
              </p:cNvSpPr>
              <p:nvPr/>
            </p:nvSpPr>
            <p:spPr bwMode="auto">
              <a:xfrm>
                <a:off x="4583" y="9488"/>
                <a:ext cx="290" cy="184"/>
              </a:xfrm>
              <a:custGeom>
                <a:avLst/>
                <a:gdLst>
                  <a:gd name="T0" fmla="*/ 0 w 290"/>
                  <a:gd name="T1" fmla="*/ 184 h 184"/>
                  <a:gd name="T2" fmla="*/ 132 w 290"/>
                  <a:gd name="T3" fmla="*/ 145 h 184"/>
                  <a:gd name="T4" fmla="*/ 238 w 290"/>
                  <a:gd name="T5" fmla="*/ 65 h 184"/>
                  <a:gd name="T6" fmla="*/ 290 w 290"/>
                  <a:gd name="T7" fmla="*/ 0 h 184"/>
                  <a:gd name="T8" fmla="*/ 0 60000 65536"/>
                  <a:gd name="T9" fmla="*/ 0 60000 65536"/>
                  <a:gd name="T10" fmla="*/ 0 60000 65536"/>
                  <a:gd name="T11" fmla="*/ 0 60000 65536"/>
                  <a:gd name="T12" fmla="*/ 0 w 290"/>
                  <a:gd name="T13" fmla="*/ 0 h 184"/>
                  <a:gd name="T14" fmla="*/ 290 w 290"/>
                  <a:gd name="T15" fmla="*/ 184 h 184"/>
                </a:gdLst>
                <a:ahLst/>
                <a:cxnLst>
                  <a:cxn ang="T8">
                    <a:pos x="T0" y="T1"/>
                  </a:cxn>
                  <a:cxn ang="T9">
                    <a:pos x="T2" y="T3"/>
                  </a:cxn>
                  <a:cxn ang="T10">
                    <a:pos x="T4" y="T5"/>
                  </a:cxn>
                  <a:cxn ang="T11">
                    <a:pos x="T6" y="T7"/>
                  </a:cxn>
                </a:cxnLst>
                <a:rect l="T12" t="T13" r="T14" b="T15"/>
                <a:pathLst>
                  <a:path w="290" h="184">
                    <a:moveTo>
                      <a:pt x="0" y="184"/>
                    </a:moveTo>
                    <a:lnTo>
                      <a:pt x="132" y="145"/>
                    </a:lnTo>
                    <a:lnTo>
                      <a:pt x="238" y="65"/>
                    </a:lnTo>
                    <a:lnTo>
                      <a:pt x="290" y="0"/>
                    </a:lnTo>
                  </a:path>
                </a:pathLst>
              </a:custGeom>
              <a:noFill/>
              <a:ln w="6350">
                <a:solidFill>
                  <a:srgbClr val="000000"/>
                </a:solidFill>
                <a:prstDash val="solid"/>
                <a:round/>
                <a:headEnd/>
                <a:tailEnd/>
              </a:ln>
            </p:spPr>
            <p:txBody>
              <a:bodyPr/>
              <a:lstStyle/>
              <a:p>
                <a:endParaRPr lang="ru-RU" dirty="0"/>
              </a:p>
            </p:txBody>
          </p:sp>
          <p:sp>
            <p:nvSpPr>
              <p:cNvPr id="26711" name="Freeform 62"/>
              <p:cNvSpPr>
                <a:spLocks/>
              </p:cNvSpPr>
              <p:nvPr/>
            </p:nvSpPr>
            <p:spPr bwMode="auto">
              <a:xfrm>
                <a:off x="5136" y="9237"/>
                <a:ext cx="144" cy="276"/>
              </a:xfrm>
              <a:custGeom>
                <a:avLst/>
                <a:gdLst>
                  <a:gd name="T0" fmla="*/ 144 w 144"/>
                  <a:gd name="T1" fmla="*/ 0 h 276"/>
                  <a:gd name="T2" fmla="*/ 92 w 144"/>
                  <a:gd name="T3" fmla="*/ 145 h 276"/>
                  <a:gd name="T4" fmla="*/ 27 w 144"/>
                  <a:gd name="T5" fmla="*/ 237 h 276"/>
                  <a:gd name="T6" fmla="*/ 0 w 144"/>
                  <a:gd name="T7" fmla="*/ 276 h 276"/>
                  <a:gd name="T8" fmla="*/ 0 60000 65536"/>
                  <a:gd name="T9" fmla="*/ 0 60000 65536"/>
                  <a:gd name="T10" fmla="*/ 0 60000 65536"/>
                  <a:gd name="T11" fmla="*/ 0 60000 65536"/>
                  <a:gd name="T12" fmla="*/ 0 w 144"/>
                  <a:gd name="T13" fmla="*/ 0 h 276"/>
                  <a:gd name="T14" fmla="*/ 144 w 144"/>
                  <a:gd name="T15" fmla="*/ 276 h 276"/>
                </a:gdLst>
                <a:ahLst/>
                <a:cxnLst>
                  <a:cxn ang="T8">
                    <a:pos x="T0" y="T1"/>
                  </a:cxn>
                  <a:cxn ang="T9">
                    <a:pos x="T2" y="T3"/>
                  </a:cxn>
                  <a:cxn ang="T10">
                    <a:pos x="T4" y="T5"/>
                  </a:cxn>
                  <a:cxn ang="T11">
                    <a:pos x="T6" y="T7"/>
                  </a:cxn>
                </a:cxnLst>
                <a:rect l="T12" t="T13" r="T14" b="T15"/>
                <a:pathLst>
                  <a:path w="144" h="276">
                    <a:moveTo>
                      <a:pt x="144" y="0"/>
                    </a:moveTo>
                    <a:lnTo>
                      <a:pt x="92" y="145"/>
                    </a:lnTo>
                    <a:lnTo>
                      <a:pt x="27" y="237"/>
                    </a:lnTo>
                    <a:lnTo>
                      <a:pt x="0" y="276"/>
                    </a:lnTo>
                  </a:path>
                </a:pathLst>
              </a:custGeom>
              <a:noFill/>
              <a:ln w="6350">
                <a:solidFill>
                  <a:srgbClr val="000000"/>
                </a:solidFill>
                <a:prstDash val="solid"/>
                <a:round/>
                <a:headEnd/>
                <a:tailEnd/>
              </a:ln>
            </p:spPr>
            <p:txBody>
              <a:bodyPr/>
              <a:lstStyle/>
              <a:p>
                <a:endParaRPr lang="ru-RU" dirty="0"/>
              </a:p>
            </p:txBody>
          </p:sp>
          <p:sp>
            <p:nvSpPr>
              <p:cNvPr id="26712" name="Freeform 63"/>
              <p:cNvSpPr>
                <a:spLocks/>
              </p:cNvSpPr>
              <p:nvPr/>
            </p:nvSpPr>
            <p:spPr bwMode="auto">
              <a:xfrm>
                <a:off x="5904" y="9188"/>
                <a:ext cx="468" cy="230"/>
              </a:xfrm>
              <a:custGeom>
                <a:avLst/>
                <a:gdLst>
                  <a:gd name="T0" fmla="*/ 468 w 468"/>
                  <a:gd name="T1" fmla="*/ 0 h 230"/>
                  <a:gd name="T2" fmla="*/ 444 w 468"/>
                  <a:gd name="T3" fmla="*/ 14 h 230"/>
                  <a:gd name="T4" fmla="*/ 399 w 468"/>
                  <a:gd name="T5" fmla="*/ 36 h 230"/>
                  <a:gd name="T6" fmla="*/ 327 w 468"/>
                  <a:gd name="T7" fmla="*/ 71 h 230"/>
                  <a:gd name="T8" fmla="*/ 272 w 468"/>
                  <a:gd name="T9" fmla="*/ 101 h 230"/>
                  <a:gd name="T10" fmla="*/ 192 w 468"/>
                  <a:gd name="T11" fmla="*/ 125 h 230"/>
                  <a:gd name="T12" fmla="*/ 147 w 468"/>
                  <a:gd name="T13" fmla="*/ 152 h 230"/>
                  <a:gd name="T14" fmla="*/ 66 w 468"/>
                  <a:gd name="T15" fmla="*/ 190 h 230"/>
                  <a:gd name="T16" fmla="*/ 0 w 468"/>
                  <a:gd name="T17" fmla="*/ 23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8"/>
                  <a:gd name="T28" fmla="*/ 0 h 230"/>
                  <a:gd name="T29" fmla="*/ 468 w 468"/>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8" h="230">
                    <a:moveTo>
                      <a:pt x="468" y="0"/>
                    </a:moveTo>
                    <a:lnTo>
                      <a:pt x="444" y="14"/>
                    </a:lnTo>
                    <a:lnTo>
                      <a:pt x="399" y="36"/>
                    </a:lnTo>
                    <a:lnTo>
                      <a:pt x="327" y="71"/>
                    </a:lnTo>
                    <a:lnTo>
                      <a:pt x="272" y="101"/>
                    </a:lnTo>
                    <a:lnTo>
                      <a:pt x="192" y="125"/>
                    </a:lnTo>
                    <a:lnTo>
                      <a:pt x="147" y="152"/>
                    </a:lnTo>
                    <a:lnTo>
                      <a:pt x="66" y="190"/>
                    </a:lnTo>
                    <a:lnTo>
                      <a:pt x="0" y="230"/>
                    </a:lnTo>
                  </a:path>
                </a:pathLst>
              </a:custGeom>
              <a:noFill/>
              <a:ln w="6350">
                <a:solidFill>
                  <a:srgbClr val="000000"/>
                </a:solidFill>
                <a:prstDash val="solid"/>
                <a:round/>
                <a:headEnd/>
                <a:tailEnd/>
              </a:ln>
            </p:spPr>
            <p:txBody>
              <a:bodyPr/>
              <a:lstStyle/>
              <a:p>
                <a:endParaRPr lang="ru-RU" dirty="0"/>
              </a:p>
            </p:txBody>
          </p:sp>
          <p:sp>
            <p:nvSpPr>
              <p:cNvPr id="26713" name="Freeform 64"/>
              <p:cNvSpPr>
                <a:spLocks/>
              </p:cNvSpPr>
              <p:nvPr/>
            </p:nvSpPr>
            <p:spPr bwMode="auto">
              <a:xfrm>
                <a:off x="5704" y="8996"/>
                <a:ext cx="579" cy="241"/>
              </a:xfrm>
              <a:custGeom>
                <a:avLst/>
                <a:gdLst>
                  <a:gd name="T0" fmla="*/ 579 w 579"/>
                  <a:gd name="T1" fmla="*/ 0 h 241"/>
                  <a:gd name="T2" fmla="*/ 539 w 579"/>
                  <a:gd name="T3" fmla="*/ 19 h 241"/>
                  <a:gd name="T4" fmla="*/ 478 w 579"/>
                  <a:gd name="T5" fmla="*/ 58 h 241"/>
                  <a:gd name="T6" fmla="*/ 406 w 579"/>
                  <a:gd name="T7" fmla="*/ 73 h 241"/>
                  <a:gd name="T8" fmla="*/ 335 w 579"/>
                  <a:gd name="T9" fmla="*/ 93 h 241"/>
                  <a:gd name="T10" fmla="*/ 282 w 579"/>
                  <a:gd name="T11" fmla="*/ 111 h 241"/>
                  <a:gd name="T12" fmla="*/ 221 w 579"/>
                  <a:gd name="T13" fmla="*/ 138 h 241"/>
                  <a:gd name="T14" fmla="*/ 173 w 579"/>
                  <a:gd name="T15" fmla="*/ 175 h 241"/>
                  <a:gd name="T16" fmla="*/ 130 w 579"/>
                  <a:gd name="T17" fmla="*/ 198 h 241"/>
                  <a:gd name="T18" fmla="*/ 0 w 579"/>
                  <a:gd name="T19" fmla="*/ 241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9"/>
                  <a:gd name="T31" fmla="*/ 0 h 241"/>
                  <a:gd name="T32" fmla="*/ 579 w 579"/>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9" h="241">
                    <a:moveTo>
                      <a:pt x="579" y="0"/>
                    </a:moveTo>
                    <a:lnTo>
                      <a:pt x="539" y="19"/>
                    </a:lnTo>
                    <a:lnTo>
                      <a:pt x="478" y="58"/>
                    </a:lnTo>
                    <a:lnTo>
                      <a:pt x="406" y="73"/>
                    </a:lnTo>
                    <a:lnTo>
                      <a:pt x="335" y="93"/>
                    </a:lnTo>
                    <a:lnTo>
                      <a:pt x="282" y="111"/>
                    </a:lnTo>
                    <a:lnTo>
                      <a:pt x="221" y="138"/>
                    </a:lnTo>
                    <a:lnTo>
                      <a:pt x="173" y="175"/>
                    </a:lnTo>
                    <a:lnTo>
                      <a:pt x="130" y="198"/>
                    </a:lnTo>
                    <a:lnTo>
                      <a:pt x="0" y="241"/>
                    </a:lnTo>
                  </a:path>
                </a:pathLst>
              </a:custGeom>
              <a:noFill/>
              <a:ln w="6350">
                <a:solidFill>
                  <a:srgbClr val="000000"/>
                </a:solidFill>
                <a:prstDash val="solid"/>
                <a:round/>
                <a:headEnd/>
                <a:tailEnd/>
              </a:ln>
            </p:spPr>
            <p:txBody>
              <a:bodyPr/>
              <a:lstStyle/>
              <a:p>
                <a:endParaRPr lang="ru-RU" dirty="0"/>
              </a:p>
            </p:txBody>
          </p:sp>
          <p:sp>
            <p:nvSpPr>
              <p:cNvPr id="26714" name="Freeform 65"/>
              <p:cNvSpPr>
                <a:spLocks/>
              </p:cNvSpPr>
              <p:nvPr/>
            </p:nvSpPr>
            <p:spPr bwMode="auto">
              <a:xfrm>
                <a:off x="5506" y="8852"/>
                <a:ext cx="685" cy="237"/>
              </a:xfrm>
              <a:custGeom>
                <a:avLst/>
                <a:gdLst>
                  <a:gd name="T0" fmla="*/ 685 w 685"/>
                  <a:gd name="T1" fmla="*/ 0 h 237"/>
                  <a:gd name="T2" fmla="*/ 382 w 685"/>
                  <a:gd name="T3" fmla="*/ 59 h 237"/>
                  <a:gd name="T4" fmla="*/ 309 w 685"/>
                  <a:gd name="T5" fmla="*/ 66 h 237"/>
                  <a:gd name="T6" fmla="*/ 223 w 685"/>
                  <a:gd name="T7" fmla="*/ 130 h 237"/>
                  <a:gd name="T8" fmla="*/ 138 w 685"/>
                  <a:gd name="T9" fmla="*/ 177 h 237"/>
                  <a:gd name="T10" fmla="*/ 52 w 685"/>
                  <a:gd name="T11" fmla="*/ 210 h 237"/>
                  <a:gd name="T12" fmla="*/ 0 w 685"/>
                  <a:gd name="T13" fmla="*/ 237 h 237"/>
                  <a:gd name="T14" fmla="*/ 0 60000 65536"/>
                  <a:gd name="T15" fmla="*/ 0 60000 65536"/>
                  <a:gd name="T16" fmla="*/ 0 60000 65536"/>
                  <a:gd name="T17" fmla="*/ 0 60000 65536"/>
                  <a:gd name="T18" fmla="*/ 0 60000 65536"/>
                  <a:gd name="T19" fmla="*/ 0 60000 65536"/>
                  <a:gd name="T20" fmla="*/ 0 60000 65536"/>
                  <a:gd name="T21" fmla="*/ 0 w 685"/>
                  <a:gd name="T22" fmla="*/ 0 h 237"/>
                  <a:gd name="T23" fmla="*/ 685 w 685"/>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237">
                    <a:moveTo>
                      <a:pt x="685" y="0"/>
                    </a:moveTo>
                    <a:lnTo>
                      <a:pt x="382" y="59"/>
                    </a:lnTo>
                    <a:lnTo>
                      <a:pt x="309" y="66"/>
                    </a:lnTo>
                    <a:lnTo>
                      <a:pt x="223" y="130"/>
                    </a:lnTo>
                    <a:lnTo>
                      <a:pt x="138" y="177"/>
                    </a:lnTo>
                    <a:lnTo>
                      <a:pt x="52" y="210"/>
                    </a:lnTo>
                    <a:lnTo>
                      <a:pt x="0" y="237"/>
                    </a:lnTo>
                  </a:path>
                </a:pathLst>
              </a:custGeom>
              <a:noFill/>
              <a:ln w="6350">
                <a:solidFill>
                  <a:srgbClr val="000000"/>
                </a:solidFill>
                <a:prstDash val="solid"/>
                <a:round/>
                <a:headEnd/>
                <a:tailEnd/>
              </a:ln>
            </p:spPr>
            <p:txBody>
              <a:bodyPr/>
              <a:lstStyle/>
              <a:p>
                <a:endParaRPr lang="ru-RU" dirty="0"/>
              </a:p>
            </p:txBody>
          </p:sp>
          <p:sp>
            <p:nvSpPr>
              <p:cNvPr id="26715" name="Freeform 66"/>
              <p:cNvSpPr>
                <a:spLocks/>
              </p:cNvSpPr>
              <p:nvPr/>
            </p:nvSpPr>
            <p:spPr bwMode="auto">
              <a:xfrm>
                <a:off x="6269" y="8938"/>
                <a:ext cx="206" cy="88"/>
              </a:xfrm>
              <a:custGeom>
                <a:avLst/>
                <a:gdLst>
                  <a:gd name="T0" fmla="*/ 206 w 206"/>
                  <a:gd name="T1" fmla="*/ 29 h 88"/>
                  <a:gd name="T2" fmla="*/ 180 w 206"/>
                  <a:gd name="T3" fmla="*/ 54 h 88"/>
                  <a:gd name="T4" fmla="*/ 152 w 206"/>
                  <a:gd name="T5" fmla="*/ 70 h 88"/>
                  <a:gd name="T6" fmla="*/ 128 w 206"/>
                  <a:gd name="T7" fmla="*/ 80 h 88"/>
                  <a:gd name="T8" fmla="*/ 106 w 206"/>
                  <a:gd name="T9" fmla="*/ 86 h 88"/>
                  <a:gd name="T10" fmla="*/ 86 w 206"/>
                  <a:gd name="T11" fmla="*/ 88 h 88"/>
                  <a:gd name="T12" fmla="*/ 69 w 206"/>
                  <a:gd name="T13" fmla="*/ 80 h 88"/>
                  <a:gd name="T14" fmla="*/ 48 w 206"/>
                  <a:gd name="T15" fmla="*/ 72 h 88"/>
                  <a:gd name="T16" fmla="*/ 20 w 206"/>
                  <a:gd name="T17" fmla="*/ 66 h 88"/>
                  <a:gd name="T18" fmla="*/ 0 w 206"/>
                  <a:gd name="T19" fmla="*/ 64 h 88"/>
                  <a:gd name="T20" fmla="*/ 124 w 206"/>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88"/>
                  <a:gd name="T35" fmla="*/ 206 w 206"/>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88">
                    <a:moveTo>
                      <a:pt x="206" y="29"/>
                    </a:moveTo>
                    <a:lnTo>
                      <a:pt x="180" y="54"/>
                    </a:lnTo>
                    <a:lnTo>
                      <a:pt x="152" y="70"/>
                    </a:lnTo>
                    <a:lnTo>
                      <a:pt x="128" y="80"/>
                    </a:lnTo>
                    <a:lnTo>
                      <a:pt x="106" y="86"/>
                    </a:lnTo>
                    <a:lnTo>
                      <a:pt x="86" y="88"/>
                    </a:lnTo>
                    <a:lnTo>
                      <a:pt x="69" y="80"/>
                    </a:lnTo>
                    <a:lnTo>
                      <a:pt x="48" y="72"/>
                    </a:lnTo>
                    <a:lnTo>
                      <a:pt x="20" y="66"/>
                    </a:lnTo>
                    <a:lnTo>
                      <a:pt x="0" y="64"/>
                    </a:lnTo>
                    <a:lnTo>
                      <a:pt x="124" y="0"/>
                    </a:lnTo>
                  </a:path>
                </a:pathLst>
              </a:custGeom>
              <a:noFill/>
              <a:ln w="6350">
                <a:solidFill>
                  <a:srgbClr val="000000"/>
                </a:solidFill>
                <a:prstDash val="solid"/>
                <a:round/>
                <a:headEnd/>
                <a:tailEnd/>
              </a:ln>
            </p:spPr>
            <p:txBody>
              <a:bodyPr/>
              <a:lstStyle/>
              <a:p>
                <a:endParaRPr lang="ru-RU" dirty="0"/>
              </a:p>
            </p:txBody>
          </p:sp>
          <p:sp>
            <p:nvSpPr>
              <p:cNvPr id="26716" name="Freeform 67"/>
              <p:cNvSpPr>
                <a:spLocks/>
              </p:cNvSpPr>
              <p:nvPr/>
            </p:nvSpPr>
            <p:spPr bwMode="auto">
              <a:xfrm>
                <a:off x="6310" y="9224"/>
                <a:ext cx="131" cy="27"/>
              </a:xfrm>
              <a:custGeom>
                <a:avLst/>
                <a:gdLst>
                  <a:gd name="T0" fmla="*/ 0 w 131"/>
                  <a:gd name="T1" fmla="*/ 4 h 27"/>
                  <a:gd name="T2" fmla="*/ 28 w 131"/>
                  <a:gd name="T3" fmla="*/ 18 h 27"/>
                  <a:gd name="T4" fmla="*/ 67 w 131"/>
                  <a:gd name="T5" fmla="*/ 27 h 27"/>
                  <a:gd name="T6" fmla="*/ 96 w 131"/>
                  <a:gd name="T7" fmla="*/ 14 h 27"/>
                  <a:gd name="T8" fmla="*/ 131 w 131"/>
                  <a:gd name="T9" fmla="*/ 0 h 27"/>
                  <a:gd name="T10" fmla="*/ 0 60000 65536"/>
                  <a:gd name="T11" fmla="*/ 0 60000 65536"/>
                  <a:gd name="T12" fmla="*/ 0 60000 65536"/>
                  <a:gd name="T13" fmla="*/ 0 60000 65536"/>
                  <a:gd name="T14" fmla="*/ 0 60000 65536"/>
                  <a:gd name="T15" fmla="*/ 0 w 131"/>
                  <a:gd name="T16" fmla="*/ 0 h 27"/>
                  <a:gd name="T17" fmla="*/ 131 w 131"/>
                  <a:gd name="T18" fmla="*/ 27 h 27"/>
                </a:gdLst>
                <a:ahLst/>
                <a:cxnLst>
                  <a:cxn ang="T10">
                    <a:pos x="T0" y="T1"/>
                  </a:cxn>
                  <a:cxn ang="T11">
                    <a:pos x="T2" y="T3"/>
                  </a:cxn>
                  <a:cxn ang="T12">
                    <a:pos x="T4" y="T5"/>
                  </a:cxn>
                  <a:cxn ang="T13">
                    <a:pos x="T6" y="T7"/>
                  </a:cxn>
                  <a:cxn ang="T14">
                    <a:pos x="T8" y="T9"/>
                  </a:cxn>
                </a:cxnLst>
                <a:rect l="T15" t="T16" r="T17" b="T18"/>
                <a:pathLst>
                  <a:path w="131" h="27">
                    <a:moveTo>
                      <a:pt x="0" y="4"/>
                    </a:moveTo>
                    <a:lnTo>
                      <a:pt x="28" y="18"/>
                    </a:lnTo>
                    <a:lnTo>
                      <a:pt x="67" y="27"/>
                    </a:lnTo>
                    <a:lnTo>
                      <a:pt x="96" y="14"/>
                    </a:lnTo>
                    <a:lnTo>
                      <a:pt x="131" y="0"/>
                    </a:lnTo>
                  </a:path>
                </a:pathLst>
              </a:custGeom>
              <a:noFill/>
              <a:ln w="6350">
                <a:solidFill>
                  <a:srgbClr val="000000"/>
                </a:solidFill>
                <a:prstDash val="solid"/>
                <a:round/>
                <a:headEnd/>
                <a:tailEnd/>
              </a:ln>
            </p:spPr>
            <p:txBody>
              <a:bodyPr/>
              <a:lstStyle/>
              <a:p>
                <a:endParaRPr lang="ru-RU" dirty="0"/>
              </a:p>
            </p:txBody>
          </p:sp>
          <p:sp>
            <p:nvSpPr>
              <p:cNvPr id="26717" name="Freeform 68"/>
              <p:cNvSpPr>
                <a:spLocks/>
              </p:cNvSpPr>
              <p:nvPr/>
            </p:nvSpPr>
            <p:spPr bwMode="auto">
              <a:xfrm>
                <a:off x="6160" y="8862"/>
                <a:ext cx="208" cy="45"/>
              </a:xfrm>
              <a:custGeom>
                <a:avLst/>
                <a:gdLst>
                  <a:gd name="T0" fmla="*/ 0 w 208"/>
                  <a:gd name="T1" fmla="*/ 0 h 45"/>
                  <a:gd name="T2" fmla="*/ 63 w 208"/>
                  <a:gd name="T3" fmla="*/ 31 h 45"/>
                  <a:gd name="T4" fmla="*/ 90 w 208"/>
                  <a:gd name="T5" fmla="*/ 44 h 45"/>
                  <a:gd name="T6" fmla="*/ 115 w 208"/>
                  <a:gd name="T7" fmla="*/ 45 h 45"/>
                  <a:gd name="T8" fmla="*/ 151 w 208"/>
                  <a:gd name="T9" fmla="*/ 39 h 45"/>
                  <a:gd name="T10" fmla="*/ 178 w 208"/>
                  <a:gd name="T11" fmla="*/ 31 h 45"/>
                  <a:gd name="T12" fmla="*/ 208 w 208"/>
                  <a:gd name="T13" fmla="*/ 13 h 45"/>
                  <a:gd name="T14" fmla="*/ 0 60000 65536"/>
                  <a:gd name="T15" fmla="*/ 0 60000 65536"/>
                  <a:gd name="T16" fmla="*/ 0 60000 65536"/>
                  <a:gd name="T17" fmla="*/ 0 60000 65536"/>
                  <a:gd name="T18" fmla="*/ 0 60000 65536"/>
                  <a:gd name="T19" fmla="*/ 0 60000 65536"/>
                  <a:gd name="T20" fmla="*/ 0 60000 65536"/>
                  <a:gd name="T21" fmla="*/ 0 w 208"/>
                  <a:gd name="T22" fmla="*/ 0 h 45"/>
                  <a:gd name="T23" fmla="*/ 208 w 20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45">
                    <a:moveTo>
                      <a:pt x="0" y="0"/>
                    </a:moveTo>
                    <a:lnTo>
                      <a:pt x="63" y="31"/>
                    </a:lnTo>
                    <a:lnTo>
                      <a:pt x="90" y="44"/>
                    </a:lnTo>
                    <a:lnTo>
                      <a:pt x="115" y="45"/>
                    </a:lnTo>
                    <a:lnTo>
                      <a:pt x="151" y="39"/>
                    </a:lnTo>
                    <a:lnTo>
                      <a:pt x="178" y="31"/>
                    </a:lnTo>
                    <a:lnTo>
                      <a:pt x="208" y="13"/>
                    </a:lnTo>
                  </a:path>
                </a:pathLst>
              </a:custGeom>
              <a:noFill/>
              <a:ln w="6350">
                <a:solidFill>
                  <a:srgbClr val="000000"/>
                </a:solidFill>
                <a:prstDash val="solid"/>
                <a:round/>
                <a:headEnd/>
                <a:tailEnd/>
              </a:ln>
            </p:spPr>
            <p:txBody>
              <a:bodyPr/>
              <a:lstStyle/>
              <a:p>
                <a:endParaRPr lang="ru-RU" dirty="0"/>
              </a:p>
            </p:txBody>
          </p:sp>
          <p:sp>
            <p:nvSpPr>
              <p:cNvPr id="26718" name="Freeform 69"/>
              <p:cNvSpPr>
                <a:spLocks/>
              </p:cNvSpPr>
              <p:nvPr/>
            </p:nvSpPr>
            <p:spPr bwMode="auto">
              <a:xfrm>
                <a:off x="6180" y="9058"/>
                <a:ext cx="72" cy="47"/>
              </a:xfrm>
              <a:custGeom>
                <a:avLst/>
                <a:gdLst>
                  <a:gd name="T0" fmla="*/ 0 w 72"/>
                  <a:gd name="T1" fmla="*/ 0 h 47"/>
                  <a:gd name="T2" fmla="*/ 40 w 72"/>
                  <a:gd name="T3" fmla="*/ 11 h 47"/>
                  <a:gd name="T4" fmla="*/ 63 w 72"/>
                  <a:gd name="T5" fmla="*/ 33 h 47"/>
                  <a:gd name="T6" fmla="*/ 72 w 72"/>
                  <a:gd name="T7" fmla="*/ 47 h 47"/>
                  <a:gd name="T8" fmla="*/ 0 60000 65536"/>
                  <a:gd name="T9" fmla="*/ 0 60000 65536"/>
                  <a:gd name="T10" fmla="*/ 0 60000 65536"/>
                  <a:gd name="T11" fmla="*/ 0 60000 65536"/>
                  <a:gd name="T12" fmla="*/ 0 w 72"/>
                  <a:gd name="T13" fmla="*/ 0 h 47"/>
                  <a:gd name="T14" fmla="*/ 72 w 72"/>
                  <a:gd name="T15" fmla="*/ 47 h 47"/>
                </a:gdLst>
                <a:ahLst/>
                <a:cxnLst>
                  <a:cxn ang="T8">
                    <a:pos x="T0" y="T1"/>
                  </a:cxn>
                  <a:cxn ang="T9">
                    <a:pos x="T2" y="T3"/>
                  </a:cxn>
                  <a:cxn ang="T10">
                    <a:pos x="T4" y="T5"/>
                  </a:cxn>
                  <a:cxn ang="T11">
                    <a:pos x="T6" y="T7"/>
                  </a:cxn>
                </a:cxnLst>
                <a:rect l="T12" t="T13" r="T14" b="T15"/>
                <a:pathLst>
                  <a:path w="72" h="47">
                    <a:moveTo>
                      <a:pt x="0" y="0"/>
                    </a:moveTo>
                    <a:lnTo>
                      <a:pt x="40" y="11"/>
                    </a:lnTo>
                    <a:lnTo>
                      <a:pt x="63" y="33"/>
                    </a:lnTo>
                    <a:lnTo>
                      <a:pt x="72" y="47"/>
                    </a:lnTo>
                  </a:path>
                </a:pathLst>
              </a:custGeom>
              <a:noFill/>
              <a:ln w="6350">
                <a:solidFill>
                  <a:srgbClr val="000000"/>
                </a:solidFill>
                <a:prstDash val="solid"/>
                <a:round/>
                <a:headEnd/>
                <a:tailEnd/>
              </a:ln>
            </p:spPr>
            <p:txBody>
              <a:bodyPr/>
              <a:lstStyle/>
              <a:p>
                <a:endParaRPr lang="ru-RU" dirty="0"/>
              </a:p>
            </p:txBody>
          </p:sp>
          <p:sp>
            <p:nvSpPr>
              <p:cNvPr id="26719" name="Freeform 70"/>
              <p:cNvSpPr>
                <a:spLocks/>
              </p:cNvSpPr>
              <p:nvPr/>
            </p:nvSpPr>
            <p:spPr bwMode="auto">
              <a:xfrm>
                <a:off x="6088" y="8992"/>
                <a:ext cx="70" cy="77"/>
              </a:xfrm>
              <a:custGeom>
                <a:avLst/>
                <a:gdLst>
                  <a:gd name="T0" fmla="*/ 70 w 70"/>
                  <a:gd name="T1" fmla="*/ 0 h 77"/>
                  <a:gd name="T2" fmla="*/ 70 w 70"/>
                  <a:gd name="T3" fmla="*/ 8 h 77"/>
                  <a:gd name="T4" fmla="*/ 62 w 70"/>
                  <a:gd name="T5" fmla="*/ 22 h 77"/>
                  <a:gd name="T6" fmla="*/ 51 w 70"/>
                  <a:gd name="T7" fmla="*/ 48 h 77"/>
                  <a:gd name="T8" fmla="*/ 39 w 70"/>
                  <a:gd name="T9" fmla="*/ 59 h 77"/>
                  <a:gd name="T10" fmla="*/ 23 w 70"/>
                  <a:gd name="T11" fmla="*/ 67 h 77"/>
                  <a:gd name="T12" fmla="*/ 0 w 70"/>
                  <a:gd name="T13" fmla="*/ 77 h 77"/>
                  <a:gd name="T14" fmla="*/ 0 60000 65536"/>
                  <a:gd name="T15" fmla="*/ 0 60000 65536"/>
                  <a:gd name="T16" fmla="*/ 0 60000 65536"/>
                  <a:gd name="T17" fmla="*/ 0 60000 65536"/>
                  <a:gd name="T18" fmla="*/ 0 60000 65536"/>
                  <a:gd name="T19" fmla="*/ 0 60000 65536"/>
                  <a:gd name="T20" fmla="*/ 0 60000 65536"/>
                  <a:gd name="T21" fmla="*/ 0 w 70"/>
                  <a:gd name="T22" fmla="*/ 0 h 77"/>
                  <a:gd name="T23" fmla="*/ 70 w 7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77">
                    <a:moveTo>
                      <a:pt x="70" y="0"/>
                    </a:moveTo>
                    <a:lnTo>
                      <a:pt x="70" y="8"/>
                    </a:lnTo>
                    <a:lnTo>
                      <a:pt x="62" y="22"/>
                    </a:lnTo>
                    <a:lnTo>
                      <a:pt x="51" y="48"/>
                    </a:lnTo>
                    <a:lnTo>
                      <a:pt x="39" y="59"/>
                    </a:lnTo>
                    <a:lnTo>
                      <a:pt x="23" y="67"/>
                    </a:lnTo>
                    <a:lnTo>
                      <a:pt x="0" y="77"/>
                    </a:lnTo>
                  </a:path>
                </a:pathLst>
              </a:custGeom>
              <a:noFill/>
              <a:ln w="6350">
                <a:solidFill>
                  <a:srgbClr val="000000"/>
                </a:solidFill>
                <a:prstDash val="solid"/>
                <a:round/>
                <a:headEnd/>
                <a:tailEnd/>
              </a:ln>
            </p:spPr>
            <p:txBody>
              <a:bodyPr/>
              <a:lstStyle/>
              <a:p>
                <a:endParaRPr lang="ru-RU" dirty="0"/>
              </a:p>
            </p:txBody>
          </p:sp>
          <p:sp>
            <p:nvSpPr>
              <p:cNvPr id="26720" name="Freeform 71"/>
              <p:cNvSpPr>
                <a:spLocks/>
              </p:cNvSpPr>
              <p:nvPr/>
            </p:nvSpPr>
            <p:spPr bwMode="auto">
              <a:xfrm>
                <a:off x="5840" y="8942"/>
                <a:ext cx="115" cy="39"/>
              </a:xfrm>
              <a:custGeom>
                <a:avLst/>
                <a:gdLst>
                  <a:gd name="T0" fmla="*/ 0 w 115"/>
                  <a:gd name="T1" fmla="*/ 0 h 39"/>
                  <a:gd name="T2" fmla="*/ 4 w 115"/>
                  <a:gd name="T3" fmla="*/ 17 h 39"/>
                  <a:gd name="T4" fmla="*/ 22 w 115"/>
                  <a:gd name="T5" fmla="*/ 25 h 39"/>
                  <a:gd name="T6" fmla="*/ 43 w 115"/>
                  <a:gd name="T7" fmla="*/ 36 h 39"/>
                  <a:gd name="T8" fmla="*/ 66 w 115"/>
                  <a:gd name="T9" fmla="*/ 39 h 39"/>
                  <a:gd name="T10" fmla="*/ 95 w 115"/>
                  <a:gd name="T11" fmla="*/ 39 h 39"/>
                  <a:gd name="T12" fmla="*/ 115 w 115"/>
                  <a:gd name="T13" fmla="*/ 39 h 39"/>
                  <a:gd name="T14" fmla="*/ 0 60000 65536"/>
                  <a:gd name="T15" fmla="*/ 0 60000 65536"/>
                  <a:gd name="T16" fmla="*/ 0 60000 65536"/>
                  <a:gd name="T17" fmla="*/ 0 60000 65536"/>
                  <a:gd name="T18" fmla="*/ 0 60000 65536"/>
                  <a:gd name="T19" fmla="*/ 0 60000 65536"/>
                  <a:gd name="T20" fmla="*/ 0 60000 65536"/>
                  <a:gd name="T21" fmla="*/ 0 w 115"/>
                  <a:gd name="T22" fmla="*/ 0 h 39"/>
                  <a:gd name="T23" fmla="*/ 115 w 11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9">
                    <a:moveTo>
                      <a:pt x="0" y="0"/>
                    </a:moveTo>
                    <a:lnTo>
                      <a:pt x="4" y="17"/>
                    </a:lnTo>
                    <a:lnTo>
                      <a:pt x="22" y="25"/>
                    </a:lnTo>
                    <a:lnTo>
                      <a:pt x="43" y="36"/>
                    </a:lnTo>
                    <a:lnTo>
                      <a:pt x="66" y="39"/>
                    </a:lnTo>
                    <a:lnTo>
                      <a:pt x="95" y="39"/>
                    </a:lnTo>
                    <a:lnTo>
                      <a:pt x="115" y="39"/>
                    </a:lnTo>
                  </a:path>
                </a:pathLst>
              </a:custGeom>
              <a:noFill/>
              <a:ln w="6350">
                <a:solidFill>
                  <a:srgbClr val="000000"/>
                </a:solidFill>
                <a:prstDash val="solid"/>
                <a:round/>
                <a:headEnd/>
                <a:tailEnd/>
              </a:ln>
            </p:spPr>
            <p:txBody>
              <a:bodyPr/>
              <a:lstStyle/>
              <a:p>
                <a:endParaRPr lang="ru-RU" dirty="0"/>
              </a:p>
            </p:txBody>
          </p:sp>
          <p:sp>
            <p:nvSpPr>
              <p:cNvPr id="26721" name="Freeform 72"/>
              <p:cNvSpPr>
                <a:spLocks/>
              </p:cNvSpPr>
              <p:nvPr/>
            </p:nvSpPr>
            <p:spPr bwMode="auto">
              <a:xfrm>
                <a:off x="6166" y="9328"/>
                <a:ext cx="109" cy="18"/>
              </a:xfrm>
              <a:custGeom>
                <a:avLst/>
                <a:gdLst>
                  <a:gd name="T0" fmla="*/ 0 w 109"/>
                  <a:gd name="T1" fmla="*/ 0 h 18"/>
                  <a:gd name="T2" fmla="*/ 25 w 109"/>
                  <a:gd name="T3" fmla="*/ 12 h 18"/>
                  <a:gd name="T4" fmla="*/ 50 w 109"/>
                  <a:gd name="T5" fmla="*/ 18 h 18"/>
                  <a:gd name="T6" fmla="*/ 77 w 109"/>
                  <a:gd name="T7" fmla="*/ 18 h 18"/>
                  <a:gd name="T8" fmla="*/ 109 w 109"/>
                  <a:gd name="T9" fmla="*/ 18 h 18"/>
                  <a:gd name="T10" fmla="*/ 0 60000 65536"/>
                  <a:gd name="T11" fmla="*/ 0 60000 65536"/>
                  <a:gd name="T12" fmla="*/ 0 60000 65536"/>
                  <a:gd name="T13" fmla="*/ 0 60000 65536"/>
                  <a:gd name="T14" fmla="*/ 0 60000 65536"/>
                  <a:gd name="T15" fmla="*/ 0 w 109"/>
                  <a:gd name="T16" fmla="*/ 0 h 18"/>
                  <a:gd name="T17" fmla="*/ 109 w 109"/>
                  <a:gd name="T18" fmla="*/ 18 h 18"/>
                </a:gdLst>
                <a:ahLst/>
                <a:cxnLst>
                  <a:cxn ang="T10">
                    <a:pos x="T0" y="T1"/>
                  </a:cxn>
                  <a:cxn ang="T11">
                    <a:pos x="T2" y="T3"/>
                  </a:cxn>
                  <a:cxn ang="T12">
                    <a:pos x="T4" y="T5"/>
                  </a:cxn>
                  <a:cxn ang="T13">
                    <a:pos x="T6" y="T7"/>
                  </a:cxn>
                  <a:cxn ang="T14">
                    <a:pos x="T8" y="T9"/>
                  </a:cxn>
                </a:cxnLst>
                <a:rect l="T15" t="T16" r="T17" b="T18"/>
                <a:pathLst>
                  <a:path w="109" h="18">
                    <a:moveTo>
                      <a:pt x="0" y="0"/>
                    </a:moveTo>
                    <a:lnTo>
                      <a:pt x="25" y="12"/>
                    </a:lnTo>
                    <a:lnTo>
                      <a:pt x="50" y="18"/>
                    </a:lnTo>
                    <a:lnTo>
                      <a:pt x="77" y="18"/>
                    </a:lnTo>
                    <a:lnTo>
                      <a:pt x="109" y="18"/>
                    </a:lnTo>
                  </a:path>
                </a:pathLst>
              </a:custGeom>
              <a:noFill/>
              <a:ln w="6350">
                <a:solidFill>
                  <a:srgbClr val="000000"/>
                </a:solidFill>
                <a:prstDash val="solid"/>
                <a:round/>
                <a:headEnd/>
                <a:tailEnd/>
              </a:ln>
            </p:spPr>
            <p:txBody>
              <a:bodyPr/>
              <a:lstStyle/>
              <a:p>
                <a:endParaRPr lang="ru-RU" dirty="0"/>
              </a:p>
            </p:txBody>
          </p:sp>
          <p:sp>
            <p:nvSpPr>
              <p:cNvPr id="26722" name="Freeform 73"/>
              <p:cNvSpPr>
                <a:spLocks/>
              </p:cNvSpPr>
              <p:nvPr/>
            </p:nvSpPr>
            <p:spPr bwMode="auto">
              <a:xfrm>
                <a:off x="5620" y="8861"/>
                <a:ext cx="92" cy="67"/>
              </a:xfrm>
              <a:custGeom>
                <a:avLst/>
                <a:gdLst>
                  <a:gd name="T0" fmla="*/ 0 w 92"/>
                  <a:gd name="T1" fmla="*/ 0 h 67"/>
                  <a:gd name="T2" fmla="*/ 30 w 92"/>
                  <a:gd name="T3" fmla="*/ 18 h 67"/>
                  <a:gd name="T4" fmla="*/ 50 w 92"/>
                  <a:gd name="T5" fmla="*/ 38 h 67"/>
                  <a:gd name="T6" fmla="*/ 71 w 92"/>
                  <a:gd name="T7" fmla="*/ 59 h 67"/>
                  <a:gd name="T8" fmla="*/ 92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0"/>
                    </a:moveTo>
                    <a:lnTo>
                      <a:pt x="30" y="18"/>
                    </a:lnTo>
                    <a:lnTo>
                      <a:pt x="50" y="38"/>
                    </a:lnTo>
                    <a:lnTo>
                      <a:pt x="71" y="59"/>
                    </a:lnTo>
                    <a:lnTo>
                      <a:pt x="92" y="67"/>
                    </a:lnTo>
                  </a:path>
                </a:pathLst>
              </a:custGeom>
              <a:noFill/>
              <a:ln w="6350">
                <a:solidFill>
                  <a:srgbClr val="000000"/>
                </a:solidFill>
                <a:prstDash val="solid"/>
                <a:round/>
                <a:headEnd/>
                <a:tailEnd/>
              </a:ln>
            </p:spPr>
            <p:txBody>
              <a:bodyPr/>
              <a:lstStyle/>
              <a:p>
                <a:endParaRPr lang="ru-RU" dirty="0"/>
              </a:p>
            </p:txBody>
          </p:sp>
        </p:grpSp>
        <p:grpSp>
          <p:nvGrpSpPr>
            <p:cNvPr id="5" name="Group 74"/>
            <p:cNvGrpSpPr>
              <a:grpSpLocks/>
            </p:cNvGrpSpPr>
            <p:nvPr/>
          </p:nvGrpSpPr>
          <p:grpSpPr bwMode="auto">
            <a:xfrm rot="3940573">
              <a:off x="8262" y="9105"/>
              <a:ext cx="1109" cy="1354"/>
              <a:chOff x="3676" y="9737"/>
              <a:chExt cx="1118" cy="1144"/>
            </a:xfrm>
          </p:grpSpPr>
          <p:sp>
            <p:nvSpPr>
              <p:cNvPr id="26704" name="Freeform 75"/>
              <p:cNvSpPr>
                <a:spLocks/>
              </p:cNvSpPr>
              <p:nvPr/>
            </p:nvSpPr>
            <p:spPr bwMode="auto">
              <a:xfrm>
                <a:off x="3676" y="9737"/>
                <a:ext cx="1118" cy="1144"/>
              </a:xfrm>
              <a:custGeom>
                <a:avLst/>
                <a:gdLst>
                  <a:gd name="T0" fmla="*/ 14 w 1118"/>
                  <a:gd name="T1" fmla="*/ 53 h 1144"/>
                  <a:gd name="T2" fmla="*/ 750 w 1118"/>
                  <a:gd name="T3" fmla="*/ 0 h 1144"/>
                  <a:gd name="T4" fmla="*/ 960 w 1118"/>
                  <a:gd name="T5" fmla="*/ 157 h 1144"/>
                  <a:gd name="T6" fmla="*/ 1039 w 1118"/>
                  <a:gd name="T7" fmla="*/ 250 h 1144"/>
                  <a:gd name="T8" fmla="*/ 1091 w 1118"/>
                  <a:gd name="T9" fmla="*/ 354 h 1144"/>
                  <a:gd name="T10" fmla="*/ 1104 w 1118"/>
                  <a:gd name="T11" fmla="*/ 473 h 1144"/>
                  <a:gd name="T12" fmla="*/ 1118 w 1118"/>
                  <a:gd name="T13" fmla="*/ 657 h 1144"/>
                  <a:gd name="T14" fmla="*/ 1091 w 1118"/>
                  <a:gd name="T15" fmla="*/ 827 h 1144"/>
                  <a:gd name="T16" fmla="*/ 1000 w 1118"/>
                  <a:gd name="T17" fmla="*/ 986 h 1144"/>
                  <a:gd name="T18" fmla="*/ 0 w 1118"/>
                  <a:gd name="T19" fmla="*/ 1144 h 1144"/>
                  <a:gd name="T20" fmla="*/ 118 w 1118"/>
                  <a:gd name="T21" fmla="*/ 986 h 1144"/>
                  <a:gd name="T22" fmla="*/ 184 w 1118"/>
                  <a:gd name="T23" fmla="*/ 802 h 1144"/>
                  <a:gd name="T24" fmla="*/ 198 w 1118"/>
                  <a:gd name="T25" fmla="*/ 577 h 1144"/>
                  <a:gd name="T26" fmla="*/ 198 w 1118"/>
                  <a:gd name="T27" fmla="*/ 434 h 1144"/>
                  <a:gd name="T28" fmla="*/ 91 w 1118"/>
                  <a:gd name="T29" fmla="*/ 223 h 1144"/>
                  <a:gd name="T30" fmla="*/ 14 w 1118"/>
                  <a:gd name="T31" fmla="*/ 53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8"/>
                  <a:gd name="T49" fmla="*/ 0 h 1144"/>
                  <a:gd name="T50" fmla="*/ 1118 w 1118"/>
                  <a:gd name="T51" fmla="*/ 1144 h 1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8" h="1144">
                    <a:moveTo>
                      <a:pt x="14" y="53"/>
                    </a:moveTo>
                    <a:lnTo>
                      <a:pt x="750" y="0"/>
                    </a:lnTo>
                    <a:lnTo>
                      <a:pt x="960" y="157"/>
                    </a:lnTo>
                    <a:lnTo>
                      <a:pt x="1039" y="250"/>
                    </a:lnTo>
                    <a:lnTo>
                      <a:pt x="1091" y="354"/>
                    </a:lnTo>
                    <a:lnTo>
                      <a:pt x="1104" y="473"/>
                    </a:lnTo>
                    <a:lnTo>
                      <a:pt x="1118" y="657"/>
                    </a:lnTo>
                    <a:lnTo>
                      <a:pt x="1091" y="827"/>
                    </a:lnTo>
                    <a:lnTo>
                      <a:pt x="1000" y="986"/>
                    </a:lnTo>
                    <a:lnTo>
                      <a:pt x="0" y="1144"/>
                    </a:lnTo>
                    <a:lnTo>
                      <a:pt x="118" y="986"/>
                    </a:lnTo>
                    <a:lnTo>
                      <a:pt x="184" y="802"/>
                    </a:lnTo>
                    <a:lnTo>
                      <a:pt x="198" y="577"/>
                    </a:lnTo>
                    <a:lnTo>
                      <a:pt x="198" y="434"/>
                    </a:lnTo>
                    <a:lnTo>
                      <a:pt x="91" y="223"/>
                    </a:lnTo>
                    <a:lnTo>
                      <a:pt x="14" y="53"/>
                    </a:lnTo>
                    <a:close/>
                  </a:path>
                </a:pathLst>
              </a:custGeom>
              <a:solidFill>
                <a:srgbClr val="9FBFFF"/>
              </a:solidFill>
              <a:ln w="6350">
                <a:solidFill>
                  <a:srgbClr val="000000"/>
                </a:solidFill>
                <a:prstDash val="solid"/>
                <a:round/>
                <a:headEnd/>
                <a:tailEnd/>
              </a:ln>
            </p:spPr>
            <p:txBody>
              <a:bodyPr/>
              <a:lstStyle/>
              <a:p>
                <a:endParaRPr lang="ru-RU" dirty="0"/>
              </a:p>
            </p:txBody>
          </p:sp>
          <p:sp>
            <p:nvSpPr>
              <p:cNvPr id="26705" name="Oval 76"/>
              <p:cNvSpPr>
                <a:spLocks noChangeArrowheads="1"/>
              </p:cNvSpPr>
              <p:nvPr/>
            </p:nvSpPr>
            <p:spPr bwMode="auto">
              <a:xfrm>
                <a:off x="4399" y="10565"/>
                <a:ext cx="159" cy="144"/>
              </a:xfrm>
              <a:prstGeom prst="ellipse">
                <a:avLst/>
              </a:prstGeom>
              <a:solidFill>
                <a:srgbClr val="FFFFFF"/>
              </a:solidFill>
              <a:ln w="6350">
                <a:solidFill>
                  <a:srgbClr val="000000"/>
                </a:solidFill>
                <a:round/>
                <a:headEnd/>
                <a:tailEnd/>
              </a:ln>
            </p:spPr>
            <p:txBody>
              <a:bodyPr/>
              <a:lstStyle/>
              <a:p>
                <a:endParaRPr lang="ru-RU" dirty="0"/>
              </a:p>
            </p:txBody>
          </p:sp>
        </p:grpSp>
      </p:grpSp>
      <p:pic>
        <p:nvPicPr>
          <p:cNvPr id="26635" name="Picture 121" descr="http://www.melissa.ru/img/m86.jpg"/>
          <p:cNvPicPr>
            <a:picLocks noChangeAspect="1" noChangeArrowheads="1"/>
          </p:cNvPicPr>
          <p:nvPr/>
        </p:nvPicPr>
        <p:blipFill>
          <a:blip r:embed="rId3" cstate="print"/>
          <a:srcRect/>
          <a:stretch>
            <a:fillRect/>
          </a:stretch>
        </p:blipFill>
        <p:spPr bwMode="auto">
          <a:xfrm>
            <a:off x="5410200" y="2362200"/>
            <a:ext cx="2628900" cy="2603500"/>
          </a:xfrm>
          <a:prstGeom prst="rect">
            <a:avLst/>
          </a:prstGeom>
          <a:noFill/>
          <a:ln w="9525">
            <a:noFill/>
            <a:miter lim="800000"/>
            <a:headEnd/>
            <a:tailEnd/>
          </a:ln>
        </p:spPr>
      </p:pic>
      <p:grpSp>
        <p:nvGrpSpPr>
          <p:cNvPr id="9" name="Group 122"/>
          <p:cNvGrpSpPr>
            <a:grpSpLocks/>
          </p:cNvGrpSpPr>
          <p:nvPr/>
        </p:nvGrpSpPr>
        <p:grpSpPr bwMode="auto">
          <a:xfrm>
            <a:off x="5410200" y="2438400"/>
            <a:ext cx="1524000" cy="2955925"/>
            <a:chOff x="3360" y="1344"/>
            <a:chExt cx="960" cy="1862"/>
          </a:xfrm>
        </p:grpSpPr>
        <p:grpSp>
          <p:nvGrpSpPr>
            <p:cNvPr id="10" name="Group 123"/>
            <p:cNvGrpSpPr>
              <a:grpSpLocks/>
            </p:cNvGrpSpPr>
            <p:nvPr/>
          </p:nvGrpSpPr>
          <p:grpSpPr bwMode="auto">
            <a:xfrm rot="-2891278">
              <a:off x="3227" y="1621"/>
              <a:ext cx="1369" cy="816"/>
              <a:chOff x="4347" y="8837"/>
              <a:chExt cx="2160" cy="1661"/>
            </a:xfrm>
          </p:grpSpPr>
          <p:sp>
            <p:nvSpPr>
              <p:cNvPr id="26664" name="Freeform 124"/>
              <p:cNvSpPr>
                <a:spLocks/>
              </p:cNvSpPr>
              <p:nvPr/>
            </p:nvSpPr>
            <p:spPr bwMode="auto">
              <a:xfrm>
                <a:off x="4347" y="8837"/>
                <a:ext cx="2160" cy="1661"/>
              </a:xfrm>
              <a:custGeom>
                <a:avLst/>
                <a:gdLst>
                  <a:gd name="T0" fmla="*/ 355 w 2160"/>
                  <a:gd name="T1" fmla="*/ 1661 h 1661"/>
                  <a:gd name="T2" fmla="*/ 539 w 2160"/>
                  <a:gd name="T3" fmla="*/ 1651 h 1661"/>
                  <a:gd name="T4" fmla="*/ 691 w 2160"/>
                  <a:gd name="T5" fmla="*/ 1629 h 1661"/>
                  <a:gd name="T6" fmla="*/ 829 w 2160"/>
                  <a:gd name="T7" fmla="*/ 1596 h 1661"/>
                  <a:gd name="T8" fmla="*/ 973 w 2160"/>
                  <a:gd name="T9" fmla="*/ 1540 h 1661"/>
                  <a:gd name="T10" fmla="*/ 1091 w 2160"/>
                  <a:gd name="T11" fmla="*/ 1477 h 1661"/>
                  <a:gd name="T12" fmla="*/ 1248 w 2160"/>
                  <a:gd name="T13" fmla="*/ 1373 h 1661"/>
                  <a:gd name="T14" fmla="*/ 1420 w 2160"/>
                  <a:gd name="T15" fmla="*/ 1203 h 1661"/>
                  <a:gd name="T16" fmla="*/ 1590 w 2160"/>
                  <a:gd name="T17" fmla="*/ 1032 h 1661"/>
                  <a:gd name="T18" fmla="*/ 1749 w 2160"/>
                  <a:gd name="T19" fmla="*/ 796 h 1661"/>
                  <a:gd name="T20" fmla="*/ 1889 w 2160"/>
                  <a:gd name="T21" fmla="*/ 661 h 1661"/>
                  <a:gd name="T22" fmla="*/ 2019 w 2160"/>
                  <a:gd name="T23" fmla="*/ 548 h 1661"/>
                  <a:gd name="T24" fmla="*/ 2057 w 2160"/>
                  <a:gd name="T25" fmla="*/ 520 h 1661"/>
                  <a:gd name="T26" fmla="*/ 2075 w 2160"/>
                  <a:gd name="T27" fmla="*/ 501 h 1661"/>
                  <a:gd name="T28" fmla="*/ 2090 w 2160"/>
                  <a:gd name="T29" fmla="*/ 480 h 1661"/>
                  <a:gd name="T30" fmla="*/ 2101 w 2160"/>
                  <a:gd name="T31" fmla="*/ 454 h 1661"/>
                  <a:gd name="T32" fmla="*/ 2107 w 2160"/>
                  <a:gd name="T33" fmla="*/ 427 h 1661"/>
                  <a:gd name="T34" fmla="*/ 2102 w 2160"/>
                  <a:gd name="T35" fmla="*/ 398 h 1661"/>
                  <a:gd name="T36" fmla="*/ 2089 w 2160"/>
                  <a:gd name="T37" fmla="*/ 366 h 1661"/>
                  <a:gd name="T38" fmla="*/ 2065 w 2160"/>
                  <a:gd name="T39" fmla="*/ 355 h 1661"/>
                  <a:gd name="T40" fmla="*/ 2031 w 2160"/>
                  <a:gd name="T41" fmla="*/ 351 h 1661"/>
                  <a:gd name="T42" fmla="*/ 2081 w 2160"/>
                  <a:gd name="T43" fmla="*/ 319 h 1661"/>
                  <a:gd name="T44" fmla="*/ 2103 w 2160"/>
                  <a:gd name="T45" fmla="*/ 297 h 1661"/>
                  <a:gd name="T46" fmla="*/ 2124 w 2160"/>
                  <a:gd name="T47" fmla="*/ 274 h 1661"/>
                  <a:gd name="T48" fmla="*/ 2141 w 2160"/>
                  <a:gd name="T49" fmla="*/ 244 h 1661"/>
                  <a:gd name="T50" fmla="*/ 2152 w 2160"/>
                  <a:gd name="T51" fmla="*/ 221 h 1661"/>
                  <a:gd name="T52" fmla="*/ 2160 w 2160"/>
                  <a:gd name="T53" fmla="*/ 192 h 1661"/>
                  <a:gd name="T54" fmla="*/ 2156 w 2160"/>
                  <a:gd name="T55" fmla="*/ 171 h 1661"/>
                  <a:gd name="T56" fmla="*/ 2149 w 2160"/>
                  <a:gd name="T57" fmla="*/ 149 h 1661"/>
                  <a:gd name="T58" fmla="*/ 2139 w 2160"/>
                  <a:gd name="T59" fmla="*/ 127 h 1661"/>
                  <a:gd name="T60" fmla="*/ 2119 w 2160"/>
                  <a:gd name="T61" fmla="*/ 113 h 1661"/>
                  <a:gd name="T62" fmla="*/ 2101 w 2160"/>
                  <a:gd name="T63" fmla="*/ 106 h 1661"/>
                  <a:gd name="T64" fmla="*/ 2072 w 2160"/>
                  <a:gd name="T65" fmla="*/ 101 h 1661"/>
                  <a:gd name="T66" fmla="*/ 2043 w 2160"/>
                  <a:gd name="T67" fmla="*/ 101 h 1661"/>
                  <a:gd name="T68" fmla="*/ 2039 w 2160"/>
                  <a:gd name="T69" fmla="*/ 69 h 1661"/>
                  <a:gd name="T70" fmla="*/ 2025 w 2160"/>
                  <a:gd name="T71" fmla="*/ 38 h 1661"/>
                  <a:gd name="T72" fmla="*/ 2004 w 2160"/>
                  <a:gd name="T73" fmla="*/ 24 h 1661"/>
                  <a:gd name="T74" fmla="*/ 1977 w 2160"/>
                  <a:gd name="T75" fmla="*/ 10 h 1661"/>
                  <a:gd name="T76" fmla="*/ 1949 w 2160"/>
                  <a:gd name="T77" fmla="*/ 2 h 1661"/>
                  <a:gd name="T78" fmla="*/ 1916 w 2160"/>
                  <a:gd name="T79" fmla="*/ 0 h 1661"/>
                  <a:gd name="T80" fmla="*/ 1882 w 2160"/>
                  <a:gd name="T81" fmla="*/ 5 h 1661"/>
                  <a:gd name="T82" fmla="*/ 1830 w 2160"/>
                  <a:gd name="T83" fmla="*/ 16 h 1661"/>
                  <a:gd name="T84" fmla="*/ 1710 w 2160"/>
                  <a:gd name="T85" fmla="*/ 16 h 1661"/>
                  <a:gd name="T86" fmla="*/ 1574 w 2160"/>
                  <a:gd name="T87" fmla="*/ 2 h 1661"/>
                  <a:gd name="T88" fmla="*/ 1427 w 2160"/>
                  <a:gd name="T89" fmla="*/ 12 h 1661"/>
                  <a:gd name="T90" fmla="*/ 1384 w 2160"/>
                  <a:gd name="T91" fmla="*/ 12 h 1661"/>
                  <a:gd name="T92" fmla="*/ 1259 w 2160"/>
                  <a:gd name="T93" fmla="*/ 3 h 1661"/>
                  <a:gd name="T94" fmla="*/ 1210 w 2160"/>
                  <a:gd name="T95" fmla="*/ 12 h 1661"/>
                  <a:gd name="T96" fmla="*/ 1104 w 2160"/>
                  <a:gd name="T97" fmla="*/ 46 h 1661"/>
                  <a:gd name="T98" fmla="*/ 966 w 2160"/>
                  <a:gd name="T99" fmla="*/ 91 h 1661"/>
                  <a:gd name="T100" fmla="*/ 829 w 2160"/>
                  <a:gd name="T101" fmla="*/ 123 h 1661"/>
                  <a:gd name="T102" fmla="*/ 763 w 2160"/>
                  <a:gd name="T103" fmla="*/ 137 h 1661"/>
                  <a:gd name="T104" fmla="*/ 604 w 2160"/>
                  <a:gd name="T105" fmla="*/ 189 h 1661"/>
                  <a:gd name="T106" fmla="*/ 526 w 2160"/>
                  <a:gd name="T107" fmla="*/ 181 h 1661"/>
                  <a:gd name="T108" fmla="*/ 460 w 2160"/>
                  <a:gd name="T109" fmla="*/ 189 h 1661"/>
                  <a:gd name="T110" fmla="*/ 409 w 2160"/>
                  <a:gd name="T111" fmla="*/ 239 h 1661"/>
                  <a:gd name="T112" fmla="*/ 382 w 2160"/>
                  <a:gd name="T113" fmla="*/ 295 h 1661"/>
                  <a:gd name="T114" fmla="*/ 289 w 2160"/>
                  <a:gd name="T115" fmla="*/ 491 h 1661"/>
                  <a:gd name="T116" fmla="*/ 236 w 2160"/>
                  <a:gd name="T117" fmla="*/ 584 h 1661"/>
                  <a:gd name="T118" fmla="*/ 212 w 2160"/>
                  <a:gd name="T119" fmla="*/ 676 h 1661"/>
                  <a:gd name="T120" fmla="*/ 170 w 2160"/>
                  <a:gd name="T121" fmla="*/ 782 h 1661"/>
                  <a:gd name="T122" fmla="*/ 0 w 2160"/>
                  <a:gd name="T123" fmla="*/ 966 h 1661"/>
                  <a:gd name="T124" fmla="*/ 355 w 2160"/>
                  <a:gd name="T125" fmla="*/ 1661 h 16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
                  <a:gd name="T190" fmla="*/ 0 h 1661"/>
                  <a:gd name="T191" fmla="*/ 2160 w 2160"/>
                  <a:gd name="T192" fmla="*/ 1661 h 16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 h="1661">
                    <a:moveTo>
                      <a:pt x="355" y="1661"/>
                    </a:moveTo>
                    <a:lnTo>
                      <a:pt x="539" y="1651"/>
                    </a:lnTo>
                    <a:lnTo>
                      <a:pt x="691" y="1629"/>
                    </a:lnTo>
                    <a:lnTo>
                      <a:pt x="829" y="1596"/>
                    </a:lnTo>
                    <a:lnTo>
                      <a:pt x="973" y="1540"/>
                    </a:lnTo>
                    <a:lnTo>
                      <a:pt x="1091" y="1477"/>
                    </a:lnTo>
                    <a:lnTo>
                      <a:pt x="1248" y="1373"/>
                    </a:lnTo>
                    <a:lnTo>
                      <a:pt x="1420" y="1203"/>
                    </a:lnTo>
                    <a:lnTo>
                      <a:pt x="1590" y="1032"/>
                    </a:lnTo>
                    <a:lnTo>
                      <a:pt x="1749" y="796"/>
                    </a:lnTo>
                    <a:lnTo>
                      <a:pt x="1889" y="661"/>
                    </a:lnTo>
                    <a:lnTo>
                      <a:pt x="2019" y="548"/>
                    </a:lnTo>
                    <a:lnTo>
                      <a:pt x="2057" y="520"/>
                    </a:lnTo>
                    <a:lnTo>
                      <a:pt x="2075" y="501"/>
                    </a:lnTo>
                    <a:lnTo>
                      <a:pt x="2090" y="480"/>
                    </a:lnTo>
                    <a:lnTo>
                      <a:pt x="2101" y="454"/>
                    </a:lnTo>
                    <a:lnTo>
                      <a:pt x="2107" y="427"/>
                    </a:lnTo>
                    <a:lnTo>
                      <a:pt x="2102" y="398"/>
                    </a:lnTo>
                    <a:lnTo>
                      <a:pt x="2089" y="366"/>
                    </a:lnTo>
                    <a:lnTo>
                      <a:pt x="2065" y="355"/>
                    </a:lnTo>
                    <a:lnTo>
                      <a:pt x="2031" y="351"/>
                    </a:lnTo>
                    <a:lnTo>
                      <a:pt x="2081" y="319"/>
                    </a:lnTo>
                    <a:lnTo>
                      <a:pt x="2103" y="297"/>
                    </a:lnTo>
                    <a:lnTo>
                      <a:pt x="2124" y="274"/>
                    </a:lnTo>
                    <a:lnTo>
                      <a:pt x="2141" y="244"/>
                    </a:lnTo>
                    <a:lnTo>
                      <a:pt x="2152" y="221"/>
                    </a:lnTo>
                    <a:lnTo>
                      <a:pt x="2160" y="192"/>
                    </a:lnTo>
                    <a:lnTo>
                      <a:pt x="2156" y="171"/>
                    </a:lnTo>
                    <a:lnTo>
                      <a:pt x="2149" y="149"/>
                    </a:lnTo>
                    <a:lnTo>
                      <a:pt x="2139" y="127"/>
                    </a:lnTo>
                    <a:lnTo>
                      <a:pt x="2119" y="113"/>
                    </a:lnTo>
                    <a:lnTo>
                      <a:pt x="2101" y="106"/>
                    </a:lnTo>
                    <a:lnTo>
                      <a:pt x="2072" y="101"/>
                    </a:lnTo>
                    <a:lnTo>
                      <a:pt x="2043" y="101"/>
                    </a:lnTo>
                    <a:lnTo>
                      <a:pt x="2039" y="69"/>
                    </a:lnTo>
                    <a:lnTo>
                      <a:pt x="2025" y="38"/>
                    </a:lnTo>
                    <a:lnTo>
                      <a:pt x="2004" y="24"/>
                    </a:lnTo>
                    <a:lnTo>
                      <a:pt x="1977" y="10"/>
                    </a:lnTo>
                    <a:lnTo>
                      <a:pt x="1949" y="2"/>
                    </a:lnTo>
                    <a:lnTo>
                      <a:pt x="1916" y="0"/>
                    </a:lnTo>
                    <a:lnTo>
                      <a:pt x="1882" y="5"/>
                    </a:lnTo>
                    <a:lnTo>
                      <a:pt x="1830" y="16"/>
                    </a:lnTo>
                    <a:lnTo>
                      <a:pt x="1710" y="16"/>
                    </a:lnTo>
                    <a:lnTo>
                      <a:pt x="1574" y="2"/>
                    </a:lnTo>
                    <a:lnTo>
                      <a:pt x="1427" y="12"/>
                    </a:lnTo>
                    <a:lnTo>
                      <a:pt x="1384" y="12"/>
                    </a:lnTo>
                    <a:lnTo>
                      <a:pt x="1259" y="3"/>
                    </a:lnTo>
                    <a:lnTo>
                      <a:pt x="1210" y="12"/>
                    </a:lnTo>
                    <a:lnTo>
                      <a:pt x="1104" y="46"/>
                    </a:lnTo>
                    <a:lnTo>
                      <a:pt x="966" y="91"/>
                    </a:lnTo>
                    <a:lnTo>
                      <a:pt x="829" y="123"/>
                    </a:lnTo>
                    <a:lnTo>
                      <a:pt x="763" y="137"/>
                    </a:lnTo>
                    <a:lnTo>
                      <a:pt x="604" y="189"/>
                    </a:lnTo>
                    <a:lnTo>
                      <a:pt x="526" y="181"/>
                    </a:lnTo>
                    <a:lnTo>
                      <a:pt x="460" y="189"/>
                    </a:lnTo>
                    <a:lnTo>
                      <a:pt x="409" y="239"/>
                    </a:lnTo>
                    <a:lnTo>
                      <a:pt x="382" y="295"/>
                    </a:lnTo>
                    <a:lnTo>
                      <a:pt x="289" y="491"/>
                    </a:lnTo>
                    <a:lnTo>
                      <a:pt x="236" y="584"/>
                    </a:lnTo>
                    <a:lnTo>
                      <a:pt x="212" y="676"/>
                    </a:lnTo>
                    <a:lnTo>
                      <a:pt x="170" y="782"/>
                    </a:lnTo>
                    <a:lnTo>
                      <a:pt x="0" y="966"/>
                    </a:lnTo>
                    <a:lnTo>
                      <a:pt x="355" y="1661"/>
                    </a:lnTo>
                    <a:close/>
                  </a:path>
                </a:pathLst>
              </a:custGeom>
              <a:solidFill>
                <a:srgbClr val="FF9F9F"/>
              </a:solidFill>
              <a:ln w="6350">
                <a:solidFill>
                  <a:srgbClr val="000000"/>
                </a:solidFill>
                <a:prstDash val="solid"/>
                <a:round/>
                <a:headEnd/>
                <a:tailEnd/>
              </a:ln>
            </p:spPr>
            <p:txBody>
              <a:bodyPr/>
              <a:lstStyle/>
              <a:p>
                <a:endParaRPr lang="ru-RU" dirty="0"/>
              </a:p>
            </p:txBody>
          </p:sp>
          <p:sp>
            <p:nvSpPr>
              <p:cNvPr id="26665" name="Freeform 125"/>
              <p:cNvSpPr>
                <a:spLocks/>
              </p:cNvSpPr>
              <p:nvPr/>
            </p:nvSpPr>
            <p:spPr bwMode="auto">
              <a:xfrm>
                <a:off x="5208" y="8960"/>
                <a:ext cx="610" cy="514"/>
              </a:xfrm>
              <a:custGeom>
                <a:avLst/>
                <a:gdLst>
                  <a:gd name="T0" fmla="*/ 0 w 610"/>
                  <a:gd name="T1" fmla="*/ 0 h 514"/>
                  <a:gd name="T2" fmla="*/ 59 w 610"/>
                  <a:gd name="T3" fmla="*/ 34 h 514"/>
                  <a:gd name="T4" fmla="*/ 99 w 610"/>
                  <a:gd name="T5" fmla="*/ 91 h 514"/>
                  <a:gd name="T6" fmla="*/ 112 w 610"/>
                  <a:gd name="T7" fmla="*/ 158 h 514"/>
                  <a:gd name="T8" fmla="*/ 138 w 610"/>
                  <a:gd name="T9" fmla="*/ 172 h 514"/>
                  <a:gd name="T10" fmla="*/ 203 w 610"/>
                  <a:gd name="T11" fmla="*/ 172 h 514"/>
                  <a:gd name="T12" fmla="*/ 270 w 610"/>
                  <a:gd name="T13" fmla="*/ 158 h 514"/>
                  <a:gd name="T14" fmla="*/ 336 w 610"/>
                  <a:gd name="T15" fmla="*/ 158 h 514"/>
                  <a:gd name="T16" fmla="*/ 374 w 610"/>
                  <a:gd name="T17" fmla="*/ 197 h 514"/>
                  <a:gd name="T18" fmla="*/ 387 w 610"/>
                  <a:gd name="T19" fmla="*/ 250 h 514"/>
                  <a:gd name="T20" fmla="*/ 401 w 610"/>
                  <a:gd name="T21" fmla="*/ 304 h 514"/>
                  <a:gd name="T22" fmla="*/ 453 w 610"/>
                  <a:gd name="T23" fmla="*/ 342 h 514"/>
                  <a:gd name="T24" fmla="*/ 533 w 610"/>
                  <a:gd name="T25" fmla="*/ 368 h 514"/>
                  <a:gd name="T26" fmla="*/ 572 w 610"/>
                  <a:gd name="T27" fmla="*/ 434 h 514"/>
                  <a:gd name="T28" fmla="*/ 610 w 610"/>
                  <a:gd name="T29" fmla="*/ 514 h 5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0"/>
                  <a:gd name="T46" fmla="*/ 0 h 514"/>
                  <a:gd name="T47" fmla="*/ 610 w 610"/>
                  <a:gd name="T48" fmla="*/ 514 h 5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0" h="514">
                    <a:moveTo>
                      <a:pt x="0" y="0"/>
                    </a:moveTo>
                    <a:lnTo>
                      <a:pt x="59" y="34"/>
                    </a:lnTo>
                    <a:lnTo>
                      <a:pt x="99" y="91"/>
                    </a:lnTo>
                    <a:lnTo>
                      <a:pt x="112" y="158"/>
                    </a:lnTo>
                    <a:lnTo>
                      <a:pt x="138" y="172"/>
                    </a:lnTo>
                    <a:lnTo>
                      <a:pt x="203" y="172"/>
                    </a:lnTo>
                    <a:lnTo>
                      <a:pt x="270" y="158"/>
                    </a:lnTo>
                    <a:lnTo>
                      <a:pt x="336" y="158"/>
                    </a:lnTo>
                    <a:lnTo>
                      <a:pt x="374" y="197"/>
                    </a:lnTo>
                    <a:lnTo>
                      <a:pt x="387" y="250"/>
                    </a:lnTo>
                    <a:lnTo>
                      <a:pt x="401" y="304"/>
                    </a:lnTo>
                    <a:lnTo>
                      <a:pt x="453" y="342"/>
                    </a:lnTo>
                    <a:lnTo>
                      <a:pt x="533" y="368"/>
                    </a:lnTo>
                    <a:lnTo>
                      <a:pt x="572" y="434"/>
                    </a:lnTo>
                    <a:lnTo>
                      <a:pt x="610" y="514"/>
                    </a:lnTo>
                  </a:path>
                </a:pathLst>
              </a:custGeom>
              <a:noFill/>
              <a:ln w="6350">
                <a:solidFill>
                  <a:srgbClr val="000000"/>
                </a:solidFill>
                <a:prstDash val="solid"/>
                <a:round/>
                <a:headEnd/>
                <a:tailEnd/>
              </a:ln>
            </p:spPr>
            <p:txBody>
              <a:bodyPr/>
              <a:lstStyle/>
              <a:p>
                <a:endParaRPr lang="ru-RU" dirty="0"/>
              </a:p>
            </p:txBody>
          </p:sp>
          <p:sp>
            <p:nvSpPr>
              <p:cNvPr id="26666" name="Freeform 126"/>
              <p:cNvSpPr>
                <a:spLocks/>
              </p:cNvSpPr>
              <p:nvPr/>
            </p:nvSpPr>
            <p:spPr bwMode="auto">
              <a:xfrm>
                <a:off x="4636" y="9024"/>
                <a:ext cx="336" cy="295"/>
              </a:xfrm>
              <a:custGeom>
                <a:avLst/>
                <a:gdLst>
                  <a:gd name="T0" fmla="*/ 336 w 336"/>
                  <a:gd name="T1" fmla="*/ 0 h 295"/>
                  <a:gd name="T2" fmla="*/ 245 w 336"/>
                  <a:gd name="T3" fmla="*/ 52 h 295"/>
                  <a:gd name="T4" fmla="*/ 171 w 336"/>
                  <a:gd name="T5" fmla="*/ 119 h 295"/>
                  <a:gd name="T6" fmla="*/ 113 w 336"/>
                  <a:gd name="T7" fmla="*/ 184 h 295"/>
                  <a:gd name="T8" fmla="*/ 0 w 336"/>
                  <a:gd name="T9" fmla="*/ 295 h 295"/>
                  <a:gd name="T10" fmla="*/ 0 60000 65536"/>
                  <a:gd name="T11" fmla="*/ 0 60000 65536"/>
                  <a:gd name="T12" fmla="*/ 0 60000 65536"/>
                  <a:gd name="T13" fmla="*/ 0 60000 65536"/>
                  <a:gd name="T14" fmla="*/ 0 60000 65536"/>
                  <a:gd name="T15" fmla="*/ 0 w 336"/>
                  <a:gd name="T16" fmla="*/ 0 h 295"/>
                  <a:gd name="T17" fmla="*/ 336 w 336"/>
                  <a:gd name="T18" fmla="*/ 295 h 295"/>
                </a:gdLst>
                <a:ahLst/>
                <a:cxnLst>
                  <a:cxn ang="T10">
                    <a:pos x="T0" y="T1"/>
                  </a:cxn>
                  <a:cxn ang="T11">
                    <a:pos x="T2" y="T3"/>
                  </a:cxn>
                  <a:cxn ang="T12">
                    <a:pos x="T4" y="T5"/>
                  </a:cxn>
                  <a:cxn ang="T13">
                    <a:pos x="T6" y="T7"/>
                  </a:cxn>
                  <a:cxn ang="T14">
                    <a:pos x="T8" y="T9"/>
                  </a:cxn>
                </a:cxnLst>
                <a:rect l="T15" t="T16" r="T17" b="T18"/>
                <a:pathLst>
                  <a:path w="336" h="295">
                    <a:moveTo>
                      <a:pt x="336" y="0"/>
                    </a:moveTo>
                    <a:lnTo>
                      <a:pt x="245" y="52"/>
                    </a:lnTo>
                    <a:lnTo>
                      <a:pt x="171" y="119"/>
                    </a:lnTo>
                    <a:lnTo>
                      <a:pt x="113" y="184"/>
                    </a:lnTo>
                    <a:lnTo>
                      <a:pt x="0" y="295"/>
                    </a:lnTo>
                  </a:path>
                </a:pathLst>
              </a:custGeom>
              <a:noFill/>
              <a:ln w="6350">
                <a:solidFill>
                  <a:srgbClr val="000000"/>
                </a:solidFill>
                <a:prstDash val="solid"/>
                <a:round/>
                <a:headEnd/>
                <a:tailEnd/>
              </a:ln>
            </p:spPr>
            <p:txBody>
              <a:bodyPr/>
              <a:lstStyle/>
              <a:p>
                <a:endParaRPr lang="ru-RU" dirty="0"/>
              </a:p>
            </p:txBody>
          </p:sp>
          <p:sp>
            <p:nvSpPr>
              <p:cNvPr id="26667" name="Freeform 127"/>
              <p:cNvSpPr>
                <a:spLocks/>
              </p:cNvSpPr>
              <p:nvPr/>
            </p:nvSpPr>
            <p:spPr bwMode="auto">
              <a:xfrm>
                <a:off x="4886" y="10158"/>
                <a:ext cx="158" cy="263"/>
              </a:xfrm>
              <a:custGeom>
                <a:avLst/>
                <a:gdLst>
                  <a:gd name="T0" fmla="*/ 119 w 158"/>
                  <a:gd name="T1" fmla="*/ 0 h 263"/>
                  <a:gd name="T2" fmla="*/ 158 w 158"/>
                  <a:gd name="T3" fmla="*/ 52 h 263"/>
                  <a:gd name="T4" fmla="*/ 158 w 158"/>
                  <a:gd name="T5" fmla="*/ 118 h 263"/>
                  <a:gd name="T6" fmla="*/ 131 w 158"/>
                  <a:gd name="T7" fmla="*/ 197 h 263"/>
                  <a:gd name="T8" fmla="*/ 78 w 158"/>
                  <a:gd name="T9" fmla="*/ 236 h 263"/>
                  <a:gd name="T10" fmla="*/ 0 w 158"/>
                  <a:gd name="T11" fmla="*/ 263 h 263"/>
                  <a:gd name="T12" fmla="*/ 0 60000 65536"/>
                  <a:gd name="T13" fmla="*/ 0 60000 65536"/>
                  <a:gd name="T14" fmla="*/ 0 60000 65536"/>
                  <a:gd name="T15" fmla="*/ 0 60000 65536"/>
                  <a:gd name="T16" fmla="*/ 0 60000 65536"/>
                  <a:gd name="T17" fmla="*/ 0 60000 65536"/>
                  <a:gd name="T18" fmla="*/ 0 w 158"/>
                  <a:gd name="T19" fmla="*/ 0 h 263"/>
                  <a:gd name="T20" fmla="*/ 158 w 158"/>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158" h="263">
                    <a:moveTo>
                      <a:pt x="119" y="0"/>
                    </a:moveTo>
                    <a:lnTo>
                      <a:pt x="158" y="52"/>
                    </a:lnTo>
                    <a:lnTo>
                      <a:pt x="158" y="118"/>
                    </a:lnTo>
                    <a:lnTo>
                      <a:pt x="131" y="197"/>
                    </a:lnTo>
                    <a:lnTo>
                      <a:pt x="78" y="236"/>
                    </a:lnTo>
                    <a:lnTo>
                      <a:pt x="0" y="263"/>
                    </a:lnTo>
                  </a:path>
                </a:pathLst>
              </a:custGeom>
              <a:noFill/>
              <a:ln w="6350">
                <a:solidFill>
                  <a:srgbClr val="000000"/>
                </a:solidFill>
                <a:prstDash val="solid"/>
                <a:round/>
                <a:headEnd/>
                <a:tailEnd/>
              </a:ln>
            </p:spPr>
            <p:txBody>
              <a:bodyPr/>
              <a:lstStyle/>
              <a:p>
                <a:endParaRPr lang="ru-RU" dirty="0"/>
              </a:p>
            </p:txBody>
          </p:sp>
          <p:sp>
            <p:nvSpPr>
              <p:cNvPr id="26668" name="Freeform 128"/>
              <p:cNvSpPr>
                <a:spLocks/>
              </p:cNvSpPr>
              <p:nvPr/>
            </p:nvSpPr>
            <p:spPr bwMode="auto">
              <a:xfrm>
                <a:off x="4583" y="9488"/>
                <a:ext cx="290" cy="184"/>
              </a:xfrm>
              <a:custGeom>
                <a:avLst/>
                <a:gdLst>
                  <a:gd name="T0" fmla="*/ 0 w 290"/>
                  <a:gd name="T1" fmla="*/ 184 h 184"/>
                  <a:gd name="T2" fmla="*/ 132 w 290"/>
                  <a:gd name="T3" fmla="*/ 145 h 184"/>
                  <a:gd name="T4" fmla="*/ 238 w 290"/>
                  <a:gd name="T5" fmla="*/ 65 h 184"/>
                  <a:gd name="T6" fmla="*/ 290 w 290"/>
                  <a:gd name="T7" fmla="*/ 0 h 184"/>
                  <a:gd name="T8" fmla="*/ 0 60000 65536"/>
                  <a:gd name="T9" fmla="*/ 0 60000 65536"/>
                  <a:gd name="T10" fmla="*/ 0 60000 65536"/>
                  <a:gd name="T11" fmla="*/ 0 60000 65536"/>
                  <a:gd name="T12" fmla="*/ 0 w 290"/>
                  <a:gd name="T13" fmla="*/ 0 h 184"/>
                  <a:gd name="T14" fmla="*/ 290 w 290"/>
                  <a:gd name="T15" fmla="*/ 184 h 184"/>
                </a:gdLst>
                <a:ahLst/>
                <a:cxnLst>
                  <a:cxn ang="T8">
                    <a:pos x="T0" y="T1"/>
                  </a:cxn>
                  <a:cxn ang="T9">
                    <a:pos x="T2" y="T3"/>
                  </a:cxn>
                  <a:cxn ang="T10">
                    <a:pos x="T4" y="T5"/>
                  </a:cxn>
                  <a:cxn ang="T11">
                    <a:pos x="T6" y="T7"/>
                  </a:cxn>
                </a:cxnLst>
                <a:rect l="T12" t="T13" r="T14" b="T15"/>
                <a:pathLst>
                  <a:path w="290" h="184">
                    <a:moveTo>
                      <a:pt x="0" y="184"/>
                    </a:moveTo>
                    <a:lnTo>
                      <a:pt x="132" y="145"/>
                    </a:lnTo>
                    <a:lnTo>
                      <a:pt x="238" y="65"/>
                    </a:lnTo>
                    <a:lnTo>
                      <a:pt x="290" y="0"/>
                    </a:lnTo>
                  </a:path>
                </a:pathLst>
              </a:custGeom>
              <a:noFill/>
              <a:ln w="6350">
                <a:solidFill>
                  <a:srgbClr val="000000"/>
                </a:solidFill>
                <a:prstDash val="solid"/>
                <a:round/>
                <a:headEnd/>
                <a:tailEnd/>
              </a:ln>
            </p:spPr>
            <p:txBody>
              <a:bodyPr/>
              <a:lstStyle/>
              <a:p>
                <a:endParaRPr lang="ru-RU" dirty="0"/>
              </a:p>
            </p:txBody>
          </p:sp>
          <p:sp>
            <p:nvSpPr>
              <p:cNvPr id="26669" name="Freeform 129"/>
              <p:cNvSpPr>
                <a:spLocks/>
              </p:cNvSpPr>
              <p:nvPr/>
            </p:nvSpPr>
            <p:spPr bwMode="auto">
              <a:xfrm>
                <a:off x="5136" y="9237"/>
                <a:ext cx="144" cy="276"/>
              </a:xfrm>
              <a:custGeom>
                <a:avLst/>
                <a:gdLst>
                  <a:gd name="T0" fmla="*/ 144 w 144"/>
                  <a:gd name="T1" fmla="*/ 0 h 276"/>
                  <a:gd name="T2" fmla="*/ 92 w 144"/>
                  <a:gd name="T3" fmla="*/ 145 h 276"/>
                  <a:gd name="T4" fmla="*/ 27 w 144"/>
                  <a:gd name="T5" fmla="*/ 237 h 276"/>
                  <a:gd name="T6" fmla="*/ 0 w 144"/>
                  <a:gd name="T7" fmla="*/ 276 h 276"/>
                  <a:gd name="T8" fmla="*/ 0 60000 65536"/>
                  <a:gd name="T9" fmla="*/ 0 60000 65536"/>
                  <a:gd name="T10" fmla="*/ 0 60000 65536"/>
                  <a:gd name="T11" fmla="*/ 0 60000 65536"/>
                  <a:gd name="T12" fmla="*/ 0 w 144"/>
                  <a:gd name="T13" fmla="*/ 0 h 276"/>
                  <a:gd name="T14" fmla="*/ 144 w 144"/>
                  <a:gd name="T15" fmla="*/ 276 h 276"/>
                </a:gdLst>
                <a:ahLst/>
                <a:cxnLst>
                  <a:cxn ang="T8">
                    <a:pos x="T0" y="T1"/>
                  </a:cxn>
                  <a:cxn ang="T9">
                    <a:pos x="T2" y="T3"/>
                  </a:cxn>
                  <a:cxn ang="T10">
                    <a:pos x="T4" y="T5"/>
                  </a:cxn>
                  <a:cxn ang="T11">
                    <a:pos x="T6" y="T7"/>
                  </a:cxn>
                </a:cxnLst>
                <a:rect l="T12" t="T13" r="T14" b="T15"/>
                <a:pathLst>
                  <a:path w="144" h="276">
                    <a:moveTo>
                      <a:pt x="144" y="0"/>
                    </a:moveTo>
                    <a:lnTo>
                      <a:pt x="92" y="145"/>
                    </a:lnTo>
                    <a:lnTo>
                      <a:pt x="27" y="237"/>
                    </a:lnTo>
                    <a:lnTo>
                      <a:pt x="0" y="276"/>
                    </a:lnTo>
                  </a:path>
                </a:pathLst>
              </a:custGeom>
              <a:noFill/>
              <a:ln w="6350">
                <a:solidFill>
                  <a:srgbClr val="000000"/>
                </a:solidFill>
                <a:prstDash val="solid"/>
                <a:round/>
                <a:headEnd/>
                <a:tailEnd/>
              </a:ln>
            </p:spPr>
            <p:txBody>
              <a:bodyPr/>
              <a:lstStyle/>
              <a:p>
                <a:endParaRPr lang="ru-RU" dirty="0"/>
              </a:p>
            </p:txBody>
          </p:sp>
          <p:sp>
            <p:nvSpPr>
              <p:cNvPr id="26670" name="Freeform 130"/>
              <p:cNvSpPr>
                <a:spLocks/>
              </p:cNvSpPr>
              <p:nvPr/>
            </p:nvSpPr>
            <p:spPr bwMode="auto">
              <a:xfrm>
                <a:off x="5904" y="9188"/>
                <a:ext cx="468" cy="230"/>
              </a:xfrm>
              <a:custGeom>
                <a:avLst/>
                <a:gdLst>
                  <a:gd name="T0" fmla="*/ 468 w 468"/>
                  <a:gd name="T1" fmla="*/ 0 h 230"/>
                  <a:gd name="T2" fmla="*/ 444 w 468"/>
                  <a:gd name="T3" fmla="*/ 14 h 230"/>
                  <a:gd name="T4" fmla="*/ 399 w 468"/>
                  <a:gd name="T5" fmla="*/ 36 h 230"/>
                  <a:gd name="T6" fmla="*/ 327 w 468"/>
                  <a:gd name="T7" fmla="*/ 71 h 230"/>
                  <a:gd name="T8" fmla="*/ 272 w 468"/>
                  <a:gd name="T9" fmla="*/ 101 h 230"/>
                  <a:gd name="T10" fmla="*/ 192 w 468"/>
                  <a:gd name="T11" fmla="*/ 125 h 230"/>
                  <a:gd name="T12" fmla="*/ 147 w 468"/>
                  <a:gd name="T13" fmla="*/ 152 h 230"/>
                  <a:gd name="T14" fmla="*/ 66 w 468"/>
                  <a:gd name="T15" fmla="*/ 190 h 230"/>
                  <a:gd name="T16" fmla="*/ 0 w 468"/>
                  <a:gd name="T17" fmla="*/ 23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8"/>
                  <a:gd name="T28" fmla="*/ 0 h 230"/>
                  <a:gd name="T29" fmla="*/ 468 w 468"/>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8" h="230">
                    <a:moveTo>
                      <a:pt x="468" y="0"/>
                    </a:moveTo>
                    <a:lnTo>
                      <a:pt x="444" y="14"/>
                    </a:lnTo>
                    <a:lnTo>
                      <a:pt x="399" y="36"/>
                    </a:lnTo>
                    <a:lnTo>
                      <a:pt x="327" y="71"/>
                    </a:lnTo>
                    <a:lnTo>
                      <a:pt x="272" y="101"/>
                    </a:lnTo>
                    <a:lnTo>
                      <a:pt x="192" y="125"/>
                    </a:lnTo>
                    <a:lnTo>
                      <a:pt x="147" y="152"/>
                    </a:lnTo>
                    <a:lnTo>
                      <a:pt x="66" y="190"/>
                    </a:lnTo>
                    <a:lnTo>
                      <a:pt x="0" y="230"/>
                    </a:lnTo>
                  </a:path>
                </a:pathLst>
              </a:custGeom>
              <a:noFill/>
              <a:ln w="6350">
                <a:solidFill>
                  <a:srgbClr val="000000"/>
                </a:solidFill>
                <a:prstDash val="solid"/>
                <a:round/>
                <a:headEnd/>
                <a:tailEnd/>
              </a:ln>
            </p:spPr>
            <p:txBody>
              <a:bodyPr/>
              <a:lstStyle/>
              <a:p>
                <a:endParaRPr lang="ru-RU" dirty="0"/>
              </a:p>
            </p:txBody>
          </p:sp>
          <p:sp>
            <p:nvSpPr>
              <p:cNvPr id="26671" name="Freeform 131"/>
              <p:cNvSpPr>
                <a:spLocks/>
              </p:cNvSpPr>
              <p:nvPr/>
            </p:nvSpPr>
            <p:spPr bwMode="auto">
              <a:xfrm>
                <a:off x="5704" y="8996"/>
                <a:ext cx="579" cy="241"/>
              </a:xfrm>
              <a:custGeom>
                <a:avLst/>
                <a:gdLst>
                  <a:gd name="T0" fmla="*/ 579 w 579"/>
                  <a:gd name="T1" fmla="*/ 0 h 241"/>
                  <a:gd name="T2" fmla="*/ 539 w 579"/>
                  <a:gd name="T3" fmla="*/ 19 h 241"/>
                  <a:gd name="T4" fmla="*/ 478 w 579"/>
                  <a:gd name="T5" fmla="*/ 58 h 241"/>
                  <a:gd name="T6" fmla="*/ 406 w 579"/>
                  <a:gd name="T7" fmla="*/ 73 h 241"/>
                  <a:gd name="T8" fmla="*/ 335 w 579"/>
                  <a:gd name="T9" fmla="*/ 93 h 241"/>
                  <a:gd name="T10" fmla="*/ 282 w 579"/>
                  <a:gd name="T11" fmla="*/ 111 h 241"/>
                  <a:gd name="T12" fmla="*/ 221 w 579"/>
                  <a:gd name="T13" fmla="*/ 138 h 241"/>
                  <a:gd name="T14" fmla="*/ 173 w 579"/>
                  <a:gd name="T15" fmla="*/ 175 h 241"/>
                  <a:gd name="T16" fmla="*/ 130 w 579"/>
                  <a:gd name="T17" fmla="*/ 198 h 241"/>
                  <a:gd name="T18" fmla="*/ 0 w 579"/>
                  <a:gd name="T19" fmla="*/ 241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9"/>
                  <a:gd name="T31" fmla="*/ 0 h 241"/>
                  <a:gd name="T32" fmla="*/ 579 w 579"/>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9" h="241">
                    <a:moveTo>
                      <a:pt x="579" y="0"/>
                    </a:moveTo>
                    <a:lnTo>
                      <a:pt x="539" y="19"/>
                    </a:lnTo>
                    <a:lnTo>
                      <a:pt x="478" y="58"/>
                    </a:lnTo>
                    <a:lnTo>
                      <a:pt x="406" y="73"/>
                    </a:lnTo>
                    <a:lnTo>
                      <a:pt x="335" y="93"/>
                    </a:lnTo>
                    <a:lnTo>
                      <a:pt x="282" y="111"/>
                    </a:lnTo>
                    <a:lnTo>
                      <a:pt x="221" y="138"/>
                    </a:lnTo>
                    <a:lnTo>
                      <a:pt x="173" y="175"/>
                    </a:lnTo>
                    <a:lnTo>
                      <a:pt x="130" y="198"/>
                    </a:lnTo>
                    <a:lnTo>
                      <a:pt x="0" y="241"/>
                    </a:lnTo>
                  </a:path>
                </a:pathLst>
              </a:custGeom>
              <a:noFill/>
              <a:ln w="6350">
                <a:solidFill>
                  <a:srgbClr val="000000"/>
                </a:solidFill>
                <a:prstDash val="solid"/>
                <a:round/>
                <a:headEnd/>
                <a:tailEnd/>
              </a:ln>
            </p:spPr>
            <p:txBody>
              <a:bodyPr/>
              <a:lstStyle/>
              <a:p>
                <a:endParaRPr lang="ru-RU" dirty="0"/>
              </a:p>
            </p:txBody>
          </p:sp>
          <p:sp>
            <p:nvSpPr>
              <p:cNvPr id="26672" name="Freeform 132"/>
              <p:cNvSpPr>
                <a:spLocks/>
              </p:cNvSpPr>
              <p:nvPr/>
            </p:nvSpPr>
            <p:spPr bwMode="auto">
              <a:xfrm>
                <a:off x="5506" y="8852"/>
                <a:ext cx="685" cy="237"/>
              </a:xfrm>
              <a:custGeom>
                <a:avLst/>
                <a:gdLst>
                  <a:gd name="T0" fmla="*/ 685 w 685"/>
                  <a:gd name="T1" fmla="*/ 0 h 237"/>
                  <a:gd name="T2" fmla="*/ 382 w 685"/>
                  <a:gd name="T3" fmla="*/ 59 h 237"/>
                  <a:gd name="T4" fmla="*/ 309 w 685"/>
                  <a:gd name="T5" fmla="*/ 66 h 237"/>
                  <a:gd name="T6" fmla="*/ 223 w 685"/>
                  <a:gd name="T7" fmla="*/ 130 h 237"/>
                  <a:gd name="T8" fmla="*/ 138 w 685"/>
                  <a:gd name="T9" fmla="*/ 177 h 237"/>
                  <a:gd name="T10" fmla="*/ 52 w 685"/>
                  <a:gd name="T11" fmla="*/ 210 h 237"/>
                  <a:gd name="T12" fmla="*/ 0 w 685"/>
                  <a:gd name="T13" fmla="*/ 237 h 237"/>
                  <a:gd name="T14" fmla="*/ 0 60000 65536"/>
                  <a:gd name="T15" fmla="*/ 0 60000 65536"/>
                  <a:gd name="T16" fmla="*/ 0 60000 65536"/>
                  <a:gd name="T17" fmla="*/ 0 60000 65536"/>
                  <a:gd name="T18" fmla="*/ 0 60000 65536"/>
                  <a:gd name="T19" fmla="*/ 0 60000 65536"/>
                  <a:gd name="T20" fmla="*/ 0 60000 65536"/>
                  <a:gd name="T21" fmla="*/ 0 w 685"/>
                  <a:gd name="T22" fmla="*/ 0 h 237"/>
                  <a:gd name="T23" fmla="*/ 685 w 685"/>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237">
                    <a:moveTo>
                      <a:pt x="685" y="0"/>
                    </a:moveTo>
                    <a:lnTo>
                      <a:pt x="382" y="59"/>
                    </a:lnTo>
                    <a:lnTo>
                      <a:pt x="309" y="66"/>
                    </a:lnTo>
                    <a:lnTo>
                      <a:pt x="223" y="130"/>
                    </a:lnTo>
                    <a:lnTo>
                      <a:pt x="138" y="177"/>
                    </a:lnTo>
                    <a:lnTo>
                      <a:pt x="52" y="210"/>
                    </a:lnTo>
                    <a:lnTo>
                      <a:pt x="0" y="237"/>
                    </a:lnTo>
                  </a:path>
                </a:pathLst>
              </a:custGeom>
              <a:noFill/>
              <a:ln w="6350">
                <a:solidFill>
                  <a:srgbClr val="000000"/>
                </a:solidFill>
                <a:prstDash val="solid"/>
                <a:round/>
                <a:headEnd/>
                <a:tailEnd/>
              </a:ln>
            </p:spPr>
            <p:txBody>
              <a:bodyPr/>
              <a:lstStyle/>
              <a:p>
                <a:endParaRPr lang="ru-RU" dirty="0"/>
              </a:p>
            </p:txBody>
          </p:sp>
          <p:sp>
            <p:nvSpPr>
              <p:cNvPr id="26673" name="Freeform 133"/>
              <p:cNvSpPr>
                <a:spLocks/>
              </p:cNvSpPr>
              <p:nvPr/>
            </p:nvSpPr>
            <p:spPr bwMode="auto">
              <a:xfrm>
                <a:off x="6269" y="8938"/>
                <a:ext cx="206" cy="88"/>
              </a:xfrm>
              <a:custGeom>
                <a:avLst/>
                <a:gdLst>
                  <a:gd name="T0" fmla="*/ 206 w 206"/>
                  <a:gd name="T1" fmla="*/ 29 h 88"/>
                  <a:gd name="T2" fmla="*/ 180 w 206"/>
                  <a:gd name="T3" fmla="*/ 54 h 88"/>
                  <a:gd name="T4" fmla="*/ 152 w 206"/>
                  <a:gd name="T5" fmla="*/ 70 h 88"/>
                  <a:gd name="T6" fmla="*/ 128 w 206"/>
                  <a:gd name="T7" fmla="*/ 80 h 88"/>
                  <a:gd name="T8" fmla="*/ 106 w 206"/>
                  <a:gd name="T9" fmla="*/ 86 h 88"/>
                  <a:gd name="T10" fmla="*/ 86 w 206"/>
                  <a:gd name="T11" fmla="*/ 88 h 88"/>
                  <a:gd name="T12" fmla="*/ 69 w 206"/>
                  <a:gd name="T13" fmla="*/ 80 h 88"/>
                  <a:gd name="T14" fmla="*/ 48 w 206"/>
                  <a:gd name="T15" fmla="*/ 72 h 88"/>
                  <a:gd name="T16" fmla="*/ 20 w 206"/>
                  <a:gd name="T17" fmla="*/ 66 h 88"/>
                  <a:gd name="T18" fmla="*/ 0 w 206"/>
                  <a:gd name="T19" fmla="*/ 64 h 88"/>
                  <a:gd name="T20" fmla="*/ 124 w 206"/>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88"/>
                  <a:gd name="T35" fmla="*/ 206 w 206"/>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88">
                    <a:moveTo>
                      <a:pt x="206" y="29"/>
                    </a:moveTo>
                    <a:lnTo>
                      <a:pt x="180" y="54"/>
                    </a:lnTo>
                    <a:lnTo>
                      <a:pt x="152" y="70"/>
                    </a:lnTo>
                    <a:lnTo>
                      <a:pt x="128" y="80"/>
                    </a:lnTo>
                    <a:lnTo>
                      <a:pt x="106" y="86"/>
                    </a:lnTo>
                    <a:lnTo>
                      <a:pt x="86" y="88"/>
                    </a:lnTo>
                    <a:lnTo>
                      <a:pt x="69" y="80"/>
                    </a:lnTo>
                    <a:lnTo>
                      <a:pt x="48" y="72"/>
                    </a:lnTo>
                    <a:lnTo>
                      <a:pt x="20" y="66"/>
                    </a:lnTo>
                    <a:lnTo>
                      <a:pt x="0" y="64"/>
                    </a:lnTo>
                    <a:lnTo>
                      <a:pt x="124" y="0"/>
                    </a:lnTo>
                  </a:path>
                </a:pathLst>
              </a:custGeom>
              <a:noFill/>
              <a:ln w="6350">
                <a:solidFill>
                  <a:srgbClr val="000000"/>
                </a:solidFill>
                <a:prstDash val="solid"/>
                <a:round/>
                <a:headEnd/>
                <a:tailEnd/>
              </a:ln>
            </p:spPr>
            <p:txBody>
              <a:bodyPr/>
              <a:lstStyle/>
              <a:p>
                <a:endParaRPr lang="ru-RU" dirty="0"/>
              </a:p>
            </p:txBody>
          </p:sp>
          <p:sp>
            <p:nvSpPr>
              <p:cNvPr id="26674" name="Freeform 134"/>
              <p:cNvSpPr>
                <a:spLocks/>
              </p:cNvSpPr>
              <p:nvPr/>
            </p:nvSpPr>
            <p:spPr bwMode="auto">
              <a:xfrm>
                <a:off x="6310" y="9224"/>
                <a:ext cx="131" cy="27"/>
              </a:xfrm>
              <a:custGeom>
                <a:avLst/>
                <a:gdLst>
                  <a:gd name="T0" fmla="*/ 0 w 131"/>
                  <a:gd name="T1" fmla="*/ 4 h 27"/>
                  <a:gd name="T2" fmla="*/ 28 w 131"/>
                  <a:gd name="T3" fmla="*/ 18 h 27"/>
                  <a:gd name="T4" fmla="*/ 67 w 131"/>
                  <a:gd name="T5" fmla="*/ 27 h 27"/>
                  <a:gd name="T6" fmla="*/ 96 w 131"/>
                  <a:gd name="T7" fmla="*/ 14 h 27"/>
                  <a:gd name="T8" fmla="*/ 131 w 131"/>
                  <a:gd name="T9" fmla="*/ 0 h 27"/>
                  <a:gd name="T10" fmla="*/ 0 60000 65536"/>
                  <a:gd name="T11" fmla="*/ 0 60000 65536"/>
                  <a:gd name="T12" fmla="*/ 0 60000 65536"/>
                  <a:gd name="T13" fmla="*/ 0 60000 65536"/>
                  <a:gd name="T14" fmla="*/ 0 60000 65536"/>
                  <a:gd name="T15" fmla="*/ 0 w 131"/>
                  <a:gd name="T16" fmla="*/ 0 h 27"/>
                  <a:gd name="T17" fmla="*/ 131 w 131"/>
                  <a:gd name="T18" fmla="*/ 27 h 27"/>
                </a:gdLst>
                <a:ahLst/>
                <a:cxnLst>
                  <a:cxn ang="T10">
                    <a:pos x="T0" y="T1"/>
                  </a:cxn>
                  <a:cxn ang="T11">
                    <a:pos x="T2" y="T3"/>
                  </a:cxn>
                  <a:cxn ang="T12">
                    <a:pos x="T4" y="T5"/>
                  </a:cxn>
                  <a:cxn ang="T13">
                    <a:pos x="T6" y="T7"/>
                  </a:cxn>
                  <a:cxn ang="T14">
                    <a:pos x="T8" y="T9"/>
                  </a:cxn>
                </a:cxnLst>
                <a:rect l="T15" t="T16" r="T17" b="T18"/>
                <a:pathLst>
                  <a:path w="131" h="27">
                    <a:moveTo>
                      <a:pt x="0" y="4"/>
                    </a:moveTo>
                    <a:lnTo>
                      <a:pt x="28" y="18"/>
                    </a:lnTo>
                    <a:lnTo>
                      <a:pt x="67" y="27"/>
                    </a:lnTo>
                    <a:lnTo>
                      <a:pt x="96" y="14"/>
                    </a:lnTo>
                    <a:lnTo>
                      <a:pt x="131" y="0"/>
                    </a:lnTo>
                  </a:path>
                </a:pathLst>
              </a:custGeom>
              <a:noFill/>
              <a:ln w="6350">
                <a:solidFill>
                  <a:srgbClr val="000000"/>
                </a:solidFill>
                <a:prstDash val="solid"/>
                <a:round/>
                <a:headEnd/>
                <a:tailEnd/>
              </a:ln>
            </p:spPr>
            <p:txBody>
              <a:bodyPr/>
              <a:lstStyle/>
              <a:p>
                <a:endParaRPr lang="ru-RU" dirty="0"/>
              </a:p>
            </p:txBody>
          </p:sp>
          <p:sp>
            <p:nvSpPr>
              <p:cNvPr id="26675" name="Freeform 135"/>
              <p:cNvSpPr>
                <a:spLocks/>
              </p:cNvSpPr>
              <p:nvPr/>
            </p:nvSpPr>
            <p:spPr bwMode="auto">
              <a:xfrm>
                <a:off x="6160" y="8862"/>
                <a:ext cx="208" cy="45"/>
              </a:xfrm>
              <a:custGeom>
                <a:avLst/>
                <a:gdLst>
                  <a:gd name="T0" fmla="*/ 0 w 208"/>
                  <a:gd name="T1" fmla="*/ 0 h 45"/>
                  <a:gd name="T2" fmla="*/ 63 w 208"/>
                  <a:gd name="T3" fmla="*/ 31 h 45"/>
                  <a:gd name="T4" fmla="*/ 90 w 208"/>
                  <a:gd name="T5" fmla="*/ 44 h 45"/>
                  <a:gd name="T6" fmla="*/ 115 w 208"/>
                  <a:gd name="T7" fmla="*/ 45 h 45"/>
                  <a:gd name="T8" fmla="*/ 151 w 208"/>
                  <a:gd name="T9" fmla="*/ 39 h 45"/>
                  <a:gd name="T10" fmla="*/ 178 w 208"/>
                  <a:gd name="T11" fmla="*/ 31 h 45"/>
                  <a:gd name="T12" fmla="*/ 208 w 208"/>
                  <a:gd name="T13" fmla="*/ 13 h 45"/>
                  <a:gd name="T14" fmla="*/ 0 60000 65536"/>
                  <a:gd name="T15" fmla="*/ 0 60000 65536"/>
                  <a:gd name="T16" fmla="*/ 0 60000 65536"/>
                  <a:gd name="T17" fmla="*/ 0 60000 65536"/>
                  <a:gd name="T18" fmla="*/ 0 60000 65536"/>
                  <a:gd name="T19" fmla="*/ 0 60000 65536"/>
                  <a:gd name="T20" fmla="*/ 0 60000 65536"/>
                  <a:gd name="T21" fmla="*/ 0 w 208"/>
                  <a:gd name="T22" fmla="*/ 0 h 45"/>
                  <a:gd name="T23" fmla="*/ 208 w 20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45">
                    <a:moveTo>
                      <a:pt x="0" y="0"/>
                    </a:moveTo>
                    <a:lnTo>
                      <a:pt x="63" y="31"/>
                    </a:lnTo>
                    <a:lnTo>
                      <a:pt x="90" y="44"/>
                    </a:lnTo>
                    <a:lnTo>
                      <a:pt x="115" y="45"/>
                    </a:lnTo>
                    <a:lnTo>
                      <a:pt x="151" y="39"/>
                    </a:lnTo>
                    <a:lnTo>
                      <a:pt x="178" y="31"/>
                    </a:lnTo>
                    <a:lnTo>
                      <a:pt x="208" y="13"/>
                    </a:lnTo>
                  </a:path>
                </a:pathLst>
              </a:custGeom>
              <a:noFill/>
              <a:ln w="6350">
                <a:solidFill>
                  <a:srgbClr val="000000"/>
                </a:solidFill>
                <a:prstDash val="solid"/>
                <a:round/>
                <a:headEnd/>
                <a:tailEnd/>
              </a:ln>
            </p:spPr>
            <p:txBody>
              <a:bodyPr/>
              <a:lstStyle/>
              <a:p>
                <a:endParaRPr lang="ru-RU" dirty="0"/>
              </a:p>
            </p:txBody>
          </p:sp>
          <p:sp>
            <p:nvSpPr>
              <p:cNvPr id="26676" name="Freeform 136"/>
              <p:cNvSpPr>
                <a:spLocks/>
              </p:cNvSpPr>
              <p:nvPr/>
            </p:nvSpPr>
            <p:spPr bwMode="auto">
              <a:xfrm>
                <a:off x="6180" y="9058"/>
                <a:ext cx="72" cy="47"/>
              </a:xfrm>
              <a:custGeom>
                <a:avLst/>
                <a:gdLst>
                  <a:gd name="T0" fmla="*/ 0 w 72"/>
                  <a:gd name="T1" fmla="*/ 0 h 47"/>
                  <a:gd name="T2" fmla="*/ 40 w 72"/>
                  <a:gd name="T3" fmla="*/ 11 h 47"/>
                  <a:gd name="T4" fmla="*/ 63 w 72"/>
                  <a:gd name="T5" fmla="*/ 33 h 47"/>
                  <a:gd name="T6" fmla="*/ 72 w 72"/>
                  <a:gd name="T7" fmla="*/ 47 h 47"/>
                  <a:gd name="T8" fmla="*/ 0 60000 65536"/>
                  <a:gd name="T9" fmla="*/ 0 60000 65536"/>
                  <a:gd name="T10" fmla="*/ 0 60000 65536"/>
                  <a:gd name="T11" fmla="*/ 0 60000 65536"/>
                  <a:gd name="T12" fmla="*/ 0 w 72"/>
                  <a:gd name="T13" fmla="*/ 0 h 47"/>
                  <a:gd name="T14" fmla="*/ 72 w 72"/>
                  <a:gd name="T15" fmla="*/ 47 h 47"/>
                </a:gdLst>
                <a:ahLst/>
                <a:cxnLst>
                  <a:cxn ang="T8">
                    <a:pos x="T0" y="T1"/>
                  </a:cxn>
                  <a:cxn ang="T9">
                    <a:pos x="T2" y="T3"/>
                  </a:cxn>
                  <a:cxn ang="T10">
                    <a:pos x="T4" y="T5"/>
                  </a:cxn>
                  <a:cxn ang="T11">
                    <a:pos x="T6" y="T7"/>
                  </a:cxn>
                </a:cxnLst>
                <a:rect l="T12" t="T13" r="T14" b="T15"/>
                <a:pathLst>
                  <a:path w="72" h="47">
                    <a:moveTo>
                      <a:pt x="0" y="0"/>
                    </a:moveTo>
                    <a:lnTo>
                      <a:pt x="40" y="11"/>
                    </a:lnTo>
                    <a:lnTo>
                      <a:pt x="63" y="33"/>
                    </a:lnTo>
                    <a:lnTo>
                      <a:pt x="72" y="47"/>
                    </a:lnTo>
                  </a:path>
                </a:pathLst>
              </a:custGeom>
              <a:noFill/>
              <a:ln w="6350">
                <a:solidFill>
                  <a:srgbClr val="000000"/>
                </a:solidFill>
                <a:prstDash val="solid"/>
                <a:round/>
                <a:headEnd/>
                <a:tailEnd/>
              </a:ln>
            </p:spPr>
            <p:txBody>
              <a:bodyPr/>
              <a:lstStyle/>
              <a:p>
                <a:endParaRPr lang="ru-RU" dirty="0"/>
              </a:p>
            </p:txBody>
          </p:sp>
          <p:sp>
            <p:nvSpPr>
              <p:cNvPr id="26677" name="Freeform 137"/>
              <p:cNvSpPr>
                <a:spLocks/>
              </p:cNvSpPr>
              <p:nvPr/>
            </p:nvSpPr>
            <p:spPr bwMode="auto">
              <a:xfrm>
                <a:off x="6088" y="8992"/>
                <a:ext cx="70" cy="77"/>
              </a:xfrm>
              <a:custGeom>
                <a:avLst/>
                <a:gdLst>
                  <a:gd name="T0" fmla="*/ 70 w 70"/>
                  <a:gd name="T1" fmla="*/ 0 h 77"/>
                  <a:gd name="T2" fmla="*/ 70 w 70"/>
                  <a:gd name="T3" fmla="*/ 8 h 77"/>
                  <a:gd name="T4" fmla="*/ 62 w 70"/>
                  <a:gd name="T5" fmla="*/ 22 h 77"/>
                  <a:gd name="T6" fmla="*/ 51 w 70"/>
                  <a:gd name="T7" fmla="*/ 48 h 77"/>
                  <a:gd name="T8" fmla="*/ 39 w 70"/>
                  <a:gd name="T9" fmla="*/ 59 h 77"/>
                  <a:gd name="T10" fmla="*/ 23 w 70"/>
                  <a:gd name="T11" fmla="*/ 67 h 77"/>
                  <a:gd name="T12" fmla="*/ 0 w 70"/>
                  <a:gd name="T13" fmla="*/ 77 h 77"/>
                  <a:gd name="T14" fmla="*/ 0 60000 65536"/>
                  <a:gd name="T15" fmla="*/ 0 60000 65536"/>
                  <a:gd name="T16" fmla="*/ 0 60000 65536"/>
                  <a:gd name="T17" fmla="*/ 0 60000 65536"/>
                  <a:gd name="T18" fmla="*/ 0 60000 65536"/>
                  <a:gd name="T19" fmla="*/ 0 60000 65536"/>
                  <a:gd name="T20" fmla="*/ 0 60000 65536"/>
                  <a:gd name="T21" fmla="*/ 0 w 70"/>
                  <a:gd name="T22" fmla="*/ 0 h 77"/>
                  <a:gd name="T23" fmla="*/ 70 w 7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77">
                    <a:moveTo>
                      <a:pt x="70" y="0"/>
                    </a:moveTo>
                    <a:lnTo>
                      <a:pt x="70" y="8"/>
                    </a:lnTo>
                    <a:lnTo>
                      <a:pt x="62" y="22"/>
                    </a:lnTo>
                    <a:lnTo>
                      <a:pt x="51" y="48"/>
                    </a:lnTo>
                    <a:lnTo>
                      <a:pt x="39" y="59"/>
                    </a:lnTo>
                    <a:lnTo>
                      <a:pt x="23" y="67"/>
                    </a:lnTo>
                    <a:lnTo>
                      <a:pt x="0" y="77"/>
                    </a:lnTo>
                  </a:path>
                </a:pathLst>
              </a:custGeom>
              <a:noFill/>
              <a:ln w="6350">
                <a:solidFill>
                  <a:srgbClr val="000000"/>
                </a:solidFill>
                <a:prstDash val="solid"/>
                <a:round/>
                <a:headEnd/>
                <a:tailEnd/>
              </a:ln>
            </p:spPr>
            <p:txBody>
              <a:bodyPr/>
              <a:lstStyle/>
              <a:p>
                <a:endParaRPr lang="ru-RU" dirty="0"/>
              </a:p>
            </p:txBody>
          </p:sp>
          <p:sp>
            <p:nvSpPr>
              <p:cNvPr id="26678" name="Freeform 138"/>
              <p:cNvSpPr>
                <a:spLocks/>
              </p:cNvSpPr>
              <p:nvPr/>
            </p:nvSpPr>
            <p:spPr bwMode="auto">
              <a:xfrm>
                <a:off x="5840" y="8942"/>
                <a:ext cx="115" cy="39"/>
              </a:xfrm>
              <a:custGeom>
                <a:avLst/>
                <a:gdLst>
                  <a:gd name="T0" fmla="*/ 0 w 115"/>
                  <a:gd name="T1" fmla="*/ 0 h 39"/>
                  <a:gd name="T2" fmla="*/ 4 w 115"/>
                  <a:gd name="T3" fmla="*/ 17 h 39"/>
                  <a:gd name="T4" fmla="*/ 22 w 115"/>
                  <a:gd name="T5" fmla="*/ 25 h 39"/>
                  <a:gd name="T6" fmla="*/ 43 w 115"/>
                  <a:gd name="T7" fmla="*/ 36 h 39"/>
                  <a:gd name="T8" fmla="*/ 66 w 115"/>
                  <a:gd name="T9" fmla="*/ 39 h 39"/>
                  <a:gd name="T10" fmla="*/ 95 w 115"/>
                  <a:gd name="T11" fmla="*/ 39 h 39"/>
                  <a:gd name="T12" fmla="*/ 115 w 115"/>
                  <a:gd name="T13" fmla="*/ 39 h 39"/>
                  <a:gd name="T14" fmla="*/ 0 60000 65536"/>
                  <a:gd name="T15" fmla="*/ 0 60000 65536"/>
                  <a:gd name="T16" fmla="*/ 0 60000 65536"/>
                  <a:gd name="T17" fmla="*/ 0 60000 65536"/>
                  <a:gd name="T18" fmla="*/ 0 60000 65536"/>
                  <a:gd name="T19" fmla="*/ 0 60000 65536"/>
                  <a:gd name="T20" fmla="*/ 0 60000 65536"/>
                  <a:gd name="T21" fmla="*/ 0 w 115"/>
                  <a:gd name="T22" fmla="*/ 0 h 39"/>
                  <a:gd name="T23" fmla="*/ 115 w 11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9">
                    <a:moveTo>
                      <a:pt x="0" y="0"/>
                    </a:moveTo>
                    <a:lnTo>
                      <a:pt x="4" y="17"/>
                    </a:lnTo>
                    <a:lnTo>
                      <a:pt x="22" y="25"/>
                    </a:lnTo>
                    <a:lnTo>
                      <a:pt x="43" y="36"/>
                    </a:lnTo>
                    <a:lnTo>
                      <a:pt x="66" y="39"/>
                    </a:lnTo>
                    <a:lnTo>
                      <a:pt x="95" y="39"/>
                    </a:lnTo>
                    <a:lnTo>
                      <a:pt x="115" y="39"/>
                    </a:lnTo>
                  </a:path>
                </a:pathLst>
              </a:custGeom>
              <a:noFill/>
              <a:ln w="6350">
                <a:solidFill>
                  <a:srgbClr val="000000"/>
                </a:solidFill>
                <a:prstDash val="solid"/>
                <a:round/>
                <a:headEnd/>
                <a:tailEnd/>
              </a:ln>
            </p:spPr>
            <p:txBody>
              <a:bodyPr/>
              <a:lstStyle/>
              <a:p>
                <a:endParaRPr lang="ru-RU" dirty="0"/>
              </a:p>
            </p:txBody>
          </p:sp>
          <p:sp>
            <p:nvSpPr>
              <p:cNvPr id="26679" name="Freeform 139"/>
              <p:cNvSpPr>
                <a:spLocks/>
              </p:cNvSpPr>
              <p:nvPr/>
            </p:nvSpPr>
            <p:spPr bwMode="auto">
              <a:xfrm>
                <a:off x="6166" y="9328"/>
                <a:ext cx="109" cy="18"/>
              </a:xfrm>
              <a:custGeom>
                <a:avLst/>
                <a:gdLst>
                  <a:gd name="T0" fmla="*/ 0 w 109"/>
                  <a:gd name="T1" fmla="*/ 0 h 18"/>
                  <a:gd name="T2" fmla="*/ 25 w 109"/>
                  <a:gd name="T3" fmla="*/ 12 h 18"/>
                  <a:gd name="T4" fmla="*/ 50 w 109"/>
                  <a:gd name="T5" fmla="*/ 18 h 18"/>
                  <a:gd name="T6" fmla="*/ 77 w 109"/>
                  <a:gd name="T7" fmla="*/ 18 h 18"/>
                  <a:gd name="T8" fmla="*/ 109 w 109"/>
                  <a:gd name="T9" fmla="*/ 18 h 18"/>
                  <a:gd name="T10" fmla="*/ 0 60000 65536"/>
                  <a:gd name="T11" fmla="*/ 0 60000 65536"/>
                  <a:gd name="T12" fmla="*/ 0 60000 65536"/>
                  <a:gd name="T13" fmla="*/ 0 60000 65536"/>
                  <a:gd name="T14" fmla="*/ 0 60000 65536"/>
                  <a:gd name="T15" fmla="*/ 0 w 109"/>
                  <a:gd name="T16" fmla="*/ 0 h 18"/>
                  <a:gd name="T17" fmla="*/ 109 w 109"/>
                  <a:gd name="T18" fmla="*/ 18 h 18"/>
                </a:gdLst>
                <a:ahLst/>
                <a:cxnLst>
                  <a:cxn ang="T10">
                    <a:pos x="T0" y="T1"/>
                  </a:cxn>
                  <a:cxn ang="T11">
                    <a:pos x="T2" y="T3"/>
                  </a:cxn>
                  <a:cxn ang="T12">
                    <a:pos x="T4" y="T5"/>
                  </a:cxn>
                  <a:cxn ang="T13">
                    <a:pos x="T6" y="T7"/>
                  </a:cxn>
                  <a:cxn ang="T14">
                    <a:pos x="T8" y="T9"/>
                  </a:cxn>
                </a:cxnLst>
                <a:rect l="T15" t="T16" r="T17" b="T18"/>
                <a:pathLst>
                  <a:path w="109" h="18">
                    <a:moveTo>
                      <a:pt x="0" y="0"/>
                    </a:moveTo>
                    <a:lnTo>
                      <a:pt x="25" y="12"/>
                    </a:lnTo>
                    <a:lnTo>
                      <a:pt x="50" y="18"/>
                    </a:lnTo>
                    <a:lnTo>
                      <a:pt x="77" y="18"/>
                    </a:lnTo>
                    <a:lnTo>
                      <a:pt x="109" y="18"/>
                    </a:lnTo>
                  </a:path>
                </a:pathLst>
              </a:custGeom>
              <a:noFill/>
              <a:ln w="6350">
                <a:solidFill>
                  <a:srgbClr val="000000"/>
                </a:solidFill>
                <a:prstDash val="solid"/>
                <a:round/>
                <a:headEnd/>
                <a:tailEnd/>
              </a:ln>
            </p:spPr>
            <p:txBody>
              <a:bodyPr/>
              <a:lstStyle/>
              <a:p>
                <a:endParaRPr lang="ru-RU" dirty="0"/>
              </a:p>
            </p:txBody>
          </p:sp>
          <p:sp>
            <p:nvSpPr>
              <p:cNvPr id="26680" name="Freeform 140"/>
              <p:cNvSpPr>
                <a:spLocks/>
              </p:cNvSpPr>
              <p:nvPr/>
            </p:nvSpPr>
            <p:spPr bwMode="auto">
              <a:xfrm>
                <a:off x="5620" y="8861"/>
                <a:ext cx="92" cy="67"/>
              </a:xfrm>
              <a:custGeom>
                <a:avLst/>
                <a:gdLst>
                  <a:gd name="T0" fmla="*/ 0 w 92"/>
                  <a:gd name="T1" fmla="*/ 0 h 67"/>
                  <a:gd name="T2" fmla="*/ 30 w 92"/>
                  <a:gd name="T3" fmla="*/ 18 h 67"/>
                  <a:gd name="T4" fmla="*/ 50 w 92"/>
                  <a:gd name="T5" fmla="*/ 38 h 67"/>
                  <a:gd name="T6" fmla="*/ 71 w 92"/>
                  <a:gd name="T7" fmla="*/ 59 h 67"/>
                  <a:gd name="T8" fmla="*/ 92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0"/>
                    </a:moveTo>
                    <a:lnTo>
                      <a:pt x="30" y="18"/>
                    </a:lnTo>
                    <a:lnTo>
                      <a:pt x="50" y="38"/>
                    </a:lnTo>
                    <a:lnTo>
                      <a:pt x="71" y="59"/>
                    </a:lnTo>
                    <a:lnTo>
                      <a:pt x="92" y="67"/>
                    </a:lnTo>
                  </a:path>
                </a:pathLst>
              </a:custGeom>
              <a:noFill/>
              <a:ln w="6350">
                <a:solidFill>
                  <a:srgbClr val="000000"/>
                </a:solidFill>
                <a:prstDash val="solid"/>
                <a:round/>
                <a:headEnd/>
                <a:tailEnd/>
              </a:ln>
            </p:spPr>
            <p:txBody>
              <a:bodyPr/>
              <a:lstStyle/>
              <a:p>
                <a:endParaRPr lang="ru-RU" dirty="0"/>
              </a:p>
            </p:txBody>
          </p:sp>
        </p:grpSp>
        <p:grpSp>
          <p:nvGrpSpPr>
            <p:cNvPr id="11" name="Group 141"/>
            <p:cNvGrpSpPr>
              <a:grpSpLocks/>
            </p:cNvGrpSpPr>
            <p:nvPr/>
          </p:nvGrpSpPr>
          <p:grpSpPr bwMode="auto">
            <a:xfrm rot="-3517633">
              <a:off x="3286" y="2570"/>
              <a:ext cx="710" cy="562"/>
              <a:chOff x="3676" y="9737"/>
              <a:chExt cx="1118" cy="1144"/>
            </a:xfrm>
          </p:grpSpPr>
          <p:sp>
            <p:nvSpPr>
              <p:cNvPr id="26662" name="Freeform 142"/>
              <p:cNvSpPr>
                <a:spLocks/>
              </p:cNvSpPr>
              <p:nvPr/>
            </p:nvSpPr>
            <p:spPr bwMode="auto">
              <a:xfrm>
                <a:off x="3676" y="9737"/>
                <a:ext cx="1118" cy="1144"/>
              </a:xfrm>
              <a:custGeom>
                <a:avLst/>
                <a:gdLst>
                  <a:gd name="T0" fmla="*/ 14 w 1118"/>
                  <a:gd name="T1" fmla="*/ 53 h 1144"/>
                  <a:gd name="T2" fmla="*/ 750 w 1118"/>
                  <a:gd name="T3" fmla="*/ 0 h 1144"/>
                  <a:gd name="T4" fmla="*/ 960 w 1118"/>
                  <a:gd name="T5" fmla="*/ 157 h 1144"/>
                  <a:gd name="T6" fmla="*/ 1039 w 1118"/>
                  <a:gd name="T7" fmla="*/ 250 h 1144"/>
                  <a:gd name="T8" fmla="*/ 1091 w 1118"/>
                  <a:gd name="T9" fmla="*/ 354 h 1144"/>
                  <a:gd name="T10" fmla="*/ 1104 w 1118"/>
                  <a:gd name="T11" fmla="*/ 473 h 1144"/>
                  <a:gd name="T12" fmla="*/ 1118 w 1118"/>
                  <a:gd name="T13" fmla="*/ 657 h 1144"/>
                  <a:gd name="T14" fmla="*/ 1091 w 1118"/>
                  <a:gd name="T15" fmla="*/ 827 h 1144"/>
                  <a:gd name="T16" fmla="*/ 1000 w 1118"/>
                  <a:gd name="T17" fmla="*/ 986 h 1144"/>
                  <a:gd name="T18" fmla="*/ 0 w 1118"/>
                  <a:gd name="T19" fmla="*/ 1144 h 1144"/>
                  <a:gd name="T20" fmla="*/ 118 w 1118"/>
                  <a:gd name="T21" fmla="*/ 986 h 1144"/>
                  <a:gd name="T22" fmla="*/ 184 w 1118"/>
                  <a:gd name="T23" fmla="*/ 802 h 1144"/>
                  <a:gd name="T24" fmla="*/ 198 w 1118"/>
                  <a:gd name="T25" fmla="*/ 577 h 1144"/>
                  <a:gd name="T26" fmla="*/ 198 w 1118"/>
                  <a:gd name="T27" fmla="*/ 434 h 1144"/>
                  <a:gd name="T28" fmla="*/ 91 w 1118"/>
                  <a:gd name="T29" fmla="*/ 223 h 1144"/>
                  <a:gd name="T30" fmla="*/ 14 w 1118"/>
                  <a:gd name="T31" fmla="*/ 53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8"/>
                  <a:gd name="T49" fmla="*/ 0 h 1144"/>
                  <a:gd name="T50" fmla="*/ 1118 w 1118"/>
                  <a:gd name="T51" fmla="*/ 1144 h 1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8" h="1144">
                    <a:moveTo>
                      <a:pt x="14" y="53"/>
                    </a:moveTo>
                    <a:lnTo>
                      <a:pt x="750" y="0"/>
                    </a:lnTo>
                    <a:lnTo>
                      <a:pt x="960" y="157"/>
                    </a:lnTo>
                    <a:lnTo>
                      <a:pt x="1039" y="250"/>
                    </a:lnTo>
                    <a:lnTo>
                      <a:pt x="1091" y="354"/>
                    </a:lnTo>
                    <a:lnTo>
                      <a:pt x="1104" y="473"/>
                    </a:lnTo>
                    <a:lnTo>
                      <a:pt x="1118" y="657"/>
                    </a:lnTo>
                    <a:lnTo>
                      <a:pt x="1091" y="827"/>
                    </a:lnTo>
                    <a:lnTo>
                      <a:pt x="1000" y="986"/>
                    </a:lnTo>
                    <a:lnTo>
                      <a:pt x="0" y="1144"/>
                    </a:lnTo>
                    <a:lnTo>
                      <a:pt x="118" y="986"/>
                    </a:lnTo>
                    <a:lnTo>
                      <a:pt x="184" y="802"/>
                    </a:lnTo>
                    <a:lnTo>
                      <a:pt x="198" y="577"/>
                    </a:lnTo>
                    <a:lnTo>
                      <a:pt x="198" y="434"/>
                    </a:lnTo>
                    <a:lnTo>
                      <a:pt x="91" y="223"/>
                    </a:lnTo>
                    <a:lnTo>
                      <a:pt x="14" y="53"/>
                    </a:lnTo>
                    <a:close/>
                  </a:path>
                </a:pathLst>
              </a:custGeom>
              <a:solidFill>
                <a:srgbClr val="9FBFFF"/>
              </a:solidFill>
              <a:ln w="6350">
                <a:solidFill>
                  <a:srgbClr val="000000"/>
                </a:solidFill>
                <a:prstDash val="solid"/>
                <a:round/>
                <a:headEnd/>
                <a:tailEnd/>
              </a:ln>
            </p:spPr>
            <p:txBody>
              <a:bodyPr/>
              <a:lstStyle/>
              <a:p>
                <a:endParaRPr lang="ru-RU" dirty="0"/>
              </a:p>
            </p:txBody>
          </p:sp>
          <p:sp>
            <p:nvSpPr>
              <p:cNvPr id="26663" name="Oval 143"/>
              <p:cNvSpPr>
                <a:spLocks noChangeArrowheads="1"/>
              </p:cNvSpPr>
              <p:nvPr/>
            </p:nvSpPr>
            <p:spPr bwMode="auto">
              <a:xfrm>
                <a:off x="4399" y="10565"/>
                <a:ext cx="159" cy="144"/>
              </a:xfrm>
              <a:prstGeom prst="ellipse">
                <a:avLst/>
              </a:prstGeom>
              <a:solidFill>
                <a:srgbClr val="FFFFFF"/>
              </a:solidFill>
              <a:ln w="6350">
                <a:solidFill>
                  <a:srgbClr val="000000"/>
                </a:solidFill>
                <a:round/>
                <a:headEnd/>
                <a:tailEnd/>
              </a:ln>
            </p:spPr>
            <p:txBody>
              <a:bodyPr/>
              <a:lstStyle/>
              <a:p>
                <a:endParaRPr lang="ru-RU" dirty="0"/>
              </a:p>
            </p:txBody>
          </p:sp>
        </p:grpSp>
      </p:grpSp>
      <p:grpSp>
        <p:nvGrpSpPr>
          <p:cNvPr id="12" name="Group 144"/>
          <p:cNvGrpSpPr>
            <a:grpSpLocks/>
          </p:cNvGrpSpPr>
          <p:nvPr/>
        </p:nvGrpSpPr>
        <p:grpSpPr bwMode="auto">
          <a:xfrm rot="6831851" flipH="1">
            <a:off x="5701506" y="2832894"/>
            <a:ext cx="2471738" cy="2139950"/>
            <a:chOff x="8140" y="9227"/>
            <a:chExt cx="2839" cy="2391"/>
          </a:xfrm>
        </p:grpSpPr>
        <p:grpSp>
          <p:nvGrpSpPr>
            <p:cNvPr id="13" name="Group 145"/>
            <p:cNvGrpSpPr>
              <a:grpSpLocks/>
            </p:cNvGrpSpPr>
            <p:nvPr/>
          </p:nvGrpSpPr>
          <p:grpSpPr bwMode="auto">
            <a:xfrm rot="3940573">
              <a:off x="8925" y="9563"/>
              <a:ext cx="2142" cy="1967"/>
              <a:chOff x="4347" y="8837"/>
              <a:chExt cx="2160" cy="1661"/>
            </a:xfrm>
          </p:grpSpPr>
          <p:sp>
            <p:nvSpPr>
              <p:cNvPr id="26643" name="Freeform 146"/>
              <p:cNvSpPr>
                <a:spLocks/>
              </p:cNvSpPr>
              <p:nvPr/>
            </p:nvSpPr>
            <p:spPr bwMode="auto">
              <a:xfrm>
                <a:off x="4347" y="8837"/>
                <a:ext cx="2160" cy="1661"/>
              </a:xfrm>
              <a:custGeom>
                <a:avLst/>
                <a:gdLst>
                  <a:gd name="T0" fmla="*/ 355 w 2160"/>
                  <a:gd name="T1" fmla="*/ 1661 h 1661"/>
                  <a:gd name="T2" fmla="*/ 539 w 2160"/>
                  <a:gd name="T3" fmla="*/ 1651 h 1661"/>
                  <a:gd name="T4" fmla="*/ 691 w 2160"/>
                  <a:gd name="T5" fmla="*/ 1629 h 1661"/>
                  <a:gd name="T6" fmla="*/ 829 w 2160"/>
                  <a:gd name="T7" fmla="*/ 1596 h 1661"/>
                  <a:gd name="T8" fmla="*/ 973 w 2160"/>
                  <a:gd name="T9" fmla="*/ 1540 h 1661"/>
                  <a:gd name="T10" fmla="*/ 1091 w 2160"/>
                  <a:gd name="T11" fmla="*/ 1477 h 1661"/>
                  <a:gd name="T12" fmla="*/ 1248 w 2160"/>
                  <a:gd name="T13" fmla="*/ 1373 h 1661"/>
                  <a:gd name="T14" fmla="*/ 1420 w 2160"/>
                  <a:gd name="T15" fmla="*/ 1203 h 1661"/>
                  <a:gd name="T16" fmla="*/ 1590 w 2160"/>
                  <a:gd name="T17" fmla="*/ 1032 h 1661"/>
                  <a:gd name="T18" fmla="*/ 1749 w 2160"/>
                  <a:gd name="T19" fmla="*/ 796 h 1661"/>
                  <a:gd name="T20" fmla="*/ 1889 w 2160"/>
                  <a:gd name="T21" fmla="*/ 661 h 1661"/>
                  <a:gd name="T22" fmla="*/ 2019 w 2160"/>
                  <a:gd name="T23" fmla="*/ 548 h 1661"/>
                  <a:gd name="T24" fmla="*/ 2057 w 2160"/>
                  <a:gd name="T25" fmla="*/ 520 h 1661"/>
                  <a:gd name="T26" fmla="*/ 2075 w 2160"/>
                  <a:gd name="T27" fmla="*/ 501 h 1661"/>
                  <a:gd name="T28" fmla="*/ 2090 w 2160"/>
                  <a:gd name="T29" fmla="*/ 480 h 1661"/>
                  <a:gd name="T30" fmla="*/ 2101 w 2160"/>
                  <a:gd name="T31" fmla="*/ 454 h 1661"/>
                  <a:gd name="T32" fmla="*/ 2107 w 2160"/>
                  <a:gd name="T33" fmla="*/ 427 h 1661"/>
                  <a:gd name="T34" fmla="*/ 2102 w 2160"/>
                  <a:gd name="T35" fmla="*/ 398 h 1661"/>
                  <a:gd name="T36" fmla="*/ 2089 w 2160"/>
                  <a:gd name="T37" fmla="*/ 366 h 1661"/>
                  <a:gd name="T38" fmla="*/ 2065 w 2160"/>
                  <a:gd name="T39" fmla="*/ 355 h 1661"/>
                  <a:gd name="T40" fmla="*/ 2031 w 2160"/>
                  <a:gd name="T41" fmla="*/ 351 h 1661"/>
                  <a:gd name="T42" fmla="*/ 2081 w 2160"/>
                  <a:gd name="T43" fmla="*/ 319 h 1661"/>
                  <a:gd name="T44" fmla="*/ 2103 w 2160"/>
                  <a:gd name="T45" fmla="*/ 297 h 1661"/>
                  <a:gd name="T46" fmla="*/ 2124 w 2160"/>
                  <a:gd name="T47" fmla="*/ 274 h 1661"/>
                  <a:gd name="T48" fmla="*/ 2141 w 2160"/>
                  <a:gd name="T49" fmla="*/ 244 h 1661"/>
                  <a:gd name="T50" fmla="*/ 2152 w 2160"/>
                  <a:gd name="T51" fmla="*/ 221 h 1661"/>
                  <a:gd name="T52" fmla="*/ 2160 w 2160"/>
                  <a:gd name="T53" fmla="*/ 192 h 1661"/>
                  <a:gd name="T54" fmla="*/ 2156 w 2160"/>
                  <a:gd name="T55" fmla="*/ 171 h 1661"/>
                  <a:gd name="T56" fmla="*/ 2149 w 2160"/>
                  <a:gd name="T57" fmla="*/ 149 h 1661"/>
                  <a:gd name="T58" fmla="*/ 2139 w 2160"/>
                  <a:gd name="T59" fmla="*/ 127 h 1661"/>
                  <a:gd name="T60" fmla="*/ 2119 w 2160"/>
                  <a:gd name="T61" fmla="*/ 113 h 1661"/>
                  <a:gd name="T62" fmla="*/ 2101 w 2160"/>
                  <a:gd name="T63" fmla="*/ 106 h 1661"/>
                  <a:gd name="T64" fmla="*/ 2072 w 2160"/>
                  <a:gd name="T65" fmla="*/ 101 h 1661"/>
                  <a:gd name="T66" fmla="*/ 2043 w 2160"/>
                  <a:gd name="T67" fmla="*/ 101 h 1661"/>
                  <a:gd name="T68" fmla="*/ 2039 w 2160"/>
                  <a:gd name="T69" fmla="*/ 69 h 1661"/>
                  <a:gd name="T70" fmla="*/ 2025 w 2160"/>
                  <a:gd name="T71" fmla="*/ 38 h 1661"/>
                  <a:gd name="T72" fmla="*/ 2004 w 2160"/>
                  <a:gd name="T73" fmla="*/ 24 h 1661"/>
                  <a:gd name="T74" fmla="*/ 1977 w 2160"/>
                  <a:gd name="T75" fmla="*/ 10 h 1661"/>
                  <a:gd name="T76" fmla="*/ 1949 w 2160"/>
                  <a:gd name="T77" fmla="*/ 2 h 1661"/>
                  <a:gd name="T78" fmla="*/ 1916 w 2160"/>
                  <a:gd name="T79" fmla="*/ 0 h 1661"/>
                  <a:gd name="T80" fmla="*/ 1882 w 2160"/>
                  <a:gd name="T81" fmla="*/ 5 h 1661"/>
                  <a:gd name="T82" fmla="*/ 1830 w 2160"/>
                  <a:gd name="T83" fmla="*/ 16 h 1661"/>
                  <a:gd name="T84" fmla="*/ 1710 w 2160"/>
                  <a:gd name="T85" fmla="*/ 16 h 1661"/>
                  <a:gd name="T86" fmla="*/ 1574 w 2160"/>
                  <a:gd name="T87" fmla="*/ 2 h 1661"/>
                  <a:gd name="T88" fmla="*/ 1427 w 2160"/>
                  <a:gd name="T89" fmla="*/ 12 h 1661"/>
                  <a:gd name="T90" fmla="*/ 1384 w 2160"/>
                  <a:gd name="T91" fmla="*/ 12 h 1661"/>
                  <a:gd name="T92" fmla="*/ 1259 w 2160"/>
                  <a:gd name="T93" fmla="*/ 3 h 1661"/>
                  <a:gd name="T94" fmla="*/ 1210 w 2160"/>
                  <a:gd name="T95" fmla="*/ 12 h 1661"/>
                  <a:gd name="T96" fmla="*/ 1104 w 2160"/>
                  <a:gd name="T97" fmla="*/ 46 h 1661"/>
                  <a:gd name="T98" fmla="*/ 966 w 2160"/>
                  <a:gd name="T99" fmla="*/ 91 h 1661"/>
                  <a:gd name="T100" fmla="*/ 829 w 2160"/>
                  <a:gd name="T101" fmla="*/ 123 h 1661"/>
                  <a:gd name="T102" fmla="*/ 763 w 2160"/>
                  <a:gd name="T103" fmla="*/ 137 h 1661"/>
                  <a:gd name="T104" fmla="*/ 604 w 2160"/>
                  <a:gd name="T105" fmla="*/ 189 h 1661"/>
                  <a:gd name="T106" fmla="*/ 526 w 2160"/>
                  <a:gd name="T107" fmla="*/ 181 h 1661"/>
                  <a:gd name="T108" fmla="*/ 460 w 2160"/>
                  <a:gd name="T109" fmla="*/ 189 h 1661"/>
                  <a:gd name="T110" fmla="*/ 409 w 2160"/>
                  <a:gd name="T111" fmla="*/ 239 h 1661"/>
                  <a:gd name="T112" fmla="*/ 382 w 2160"/>
                  <a:gd name="T113" fmla="*/ 295 h 1661"/>
                  <a:gd name="T114" fmla="*/ 289 w 2160"/>
                  <a:gd name="T115" fmla="*/ 491 h 1661"/>
                  <a:gd name="T116" fmla="*/ 236 w 2160"/>
                  <a:gd name="T117" fmla="*/ 584 h 1661"/>
                  <a:gd name="T118" fmla="*/ 212 w 2160"/>
                  <a:gd name="T119" fmla="*/ 676 h 1661"/>
                  <a:gd name="T120" fmla="*/ 170 w 2160"/>
                  <a:gd name="T121" fmla="*/ 782 h 1661"/>
                  <a:gd name="T122" fmla="*/ 0 w 2160"/>
                  <a:gd name="T123" fmla="*/ 966 h 1661"/>
                  <a:gd name="T124" fmla="*/ 355 w 2160"/>
                  <a:gd name="T125" fmla="*/ 1661 h 16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60"/>
                  <a:gd name="T190" fmla="*/ 0 h 1661"/>
                  <a:gd name="T191" fmla="*/ 2160 w 2160"/>
                  <a:gd name="T192" fmla="*/ 1661 h 16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 h="1661">
                    <a:moveTo>
                      <a:pt x="355" y="1661"/>
                    </a:moveTo>
                    <a:lnTo>
                      <a:pt x="539" y="1651"/>
                    </a:lnTo>
                    <a:lnTo>
                      <a:pt x="691" y="1629"/>
                    </a:lnTo>
                    <a:lnTo>
                      <a:pt x="829" y="1596"/>
                    </a:lnTo>
                    <a:lnTo>
                      <a:pt x="973" y="1540"/>
                    </a:lnTo>
                    <a:lnTo>
                      <a:pt x="1091" y="1477"/>
                    </a:lnTo>
                    <a:lnTo>
                      <a:pt x="1248" y="1373"/>
                    </a:lnTo>
                    <a:lnTo>
                      <a:pt x="1420" y="1203"/>
                    </a:lnTo>
                    <a:lnTo>
                      <a:pt x="1590" y="1032"/>
                    </a:lnTo>
                    <a:lnTo>
                      <a:pt x="1749" y="796"/>
                    </a:lnTo>
                    <a:lnTo>
                      <a:pt x="1889" y="661"/>
                    </a:lnTo>
                    <a:lnTo>
                      <a:pt x="2019" y="548"/>
                    </a:lnTo>
                    <a:lnTo>
                      <a:pt x="2057" y="520"/>
                    </a:lnTo>
                    <a:lnTo>
                      <a:pt x="2075" y="501"/>
                    </a:lnTo>
                    <a:lnTo>
                      <a:pt x="2090" y="480"/>
                    </a:lnTo>
                    <a:lnTo>
                      <a:pt x="2101" y="454"/>
                    </a:lnTo>
                    <a:lnTo>
                      <a:pt x="2107" y="427"/>
                    </a:lnTo>
                    <a:lnTo>
                      <a:pt x="2102" y="398"/>
                    </a:lnTo>
                    <a:lnTo>
                      <a:pt x="2089" y="366"/>
                    </a:lnTo>
                    <a:lnTo>
                      <a:pt x="2065" y="355"/>
                    </a:lnTo>
                    <a:lnTo>
                      <a:pt x="2031" y="351"/>
                    </a:lnTo>
                    <a:lnTo>
                      <a:pt x="2081" y="319"/>
                    </a:lnTo>
                    <a:lnTo>
                      <a:pt x="2103" y="297"/>
                    </a:lnTo>
                    <a:lnTo>
                      <a:pt x="2124" y="274"/>
                    </a:lnTo>
                    <a:lnTo>
                      <a:pt x="2141" y="244"/>
                    </a:lnTo>
                    <a:lnTo>
                      <a:pt x="2152" y="221"/>
                    </a:lnTo>
                    <a:lnTo>
                      <a:pt x="2160" y="192"/>
                    </a:lnTo>
                    <a:lnTo>
                      <a:pt x="2156" y="171"/>
                    </a:lnTo>
                    <a:lnTo>
                      <a:pt x="2149" y="149"/>
                    </a:lnTo>
                    <a:lnTo>
                      <a:pt x="2139" y="127"/>
                    </a:lnTo>
                    <a:lnTo>
                      <a:pt x="2119" y="113"/>
                    </a:lnTo>
                    <a:lnTo>
                      <a:pt x="2101" y="106"/>
                    </a:lnTo>
                    <a:lnTo>
                      <a:pt x="2072" y="101"/>
                    </a:lnTo>
                    <a:lnTo>
                      <a:pt x="2043" y="101"/>
                    </a:lnTo>
                    <a:lnTo>
                      <a:pt x="2039" y="69"/>
                    </a:lnTo>
                    <a:lnTo>
                      <a:pt x="2025" y="38"/>
                    </a:lnTo>
                    <a:lnTo>
                      <a:pt x="2004" y="24"/>
                    </a:lnTo>
                    <a:lnTo>
                      <a:pt x="1977" y="10"/>
                    </a:lnTo>
                    <a:lnTo>
                      <a:pt x="1949" y="2"/>
                    </a:lnTo>
                    <a:lnTo>
                      <a:pt x="1916" y="0"/>
                    </a:lnTo>
                    <a:lnTo>
                      <a:pt x="1882" y="5"/>
                    </a:lnTo>
                    <a:lnTo>
                      <a:pt x="1830" y="16"/>
                    </a:lnTo>
                    <a:lnTo>
                      <a:pt x="1710" y="16"/>
                    </a:lnTo>
                    <a:lnTo>
                      <a:pt x="1574" y="2"/>
                    </a:lnTo>
                    <a:lnTo>
                      <a:pt x="1427" y="12"/>
                    </a:lnTo>
                    <a:lnTo>
                      <a:pt x="1384" y="12"/>
                    </a:lnTo>
                    <a:lnTo>
                      <a:pt x="1259" y="3"/>
                    </a:lnTo>
                    <a:lnTo>
                      <a:pt x="1210" y="12"/>
                    </a:lnTo>
                    <a:lnTo>
                      <a:pt x="1104" y="46"/>
                    </a:lnTo>
                    <a:lnTo>
                      <a:pt x="966" y="91"/>
                    </a:lnTo>
                    <a:lnTo>
                      <a:pt x="829" y="123"/>
                    </a:lnTo>
                    <a:lnTo>
                      <a:pt x="763" y="137"/>
                    </a:lnTo>
                    <a:lnTo>
                      <a:pt x="604" y="189"/>
                    </a:lnTo>
                    <a:lnTo>
                      <a:pt x="526" y="181"/>
                    </a:lnTo>
                    <a:lnTo>
                      <a:pt x="460" y="189"/>
                    </a:lnTo>
                    <a:lnTo>
                      <a:pt x="409" y="239"/>
                    </a:lnTo>
                    <a:lnTo>
                      <a:pt x="382" y="295"/>
                    </a:lnTo>
                    <a:lnTo>
                      <a:pt x="289" y="491"/>
                    </a:lnTo>
                    <a:lnTo>
                      <a:pt x="236" y="584"/>
                    </a:lnTo>
                    <a:lnTo>
                      <a:pt x="212" y="676"/>
                    </a:lnTo>
                    <a:lnTo>
                      <a:pt x="170" y="782"/>
                    </a:lnTo>
                    <a:lnTo>
                      <a:pt x="0" y="966"/>
                    </a:lnTo>
                    <a:lnTo>
                      <a:pt x="355" y="1661"/>
                    </a:lnTo>
                    <a:close/>
                  </a:path>
                </a:pathLst>
              </a:custGeom>
              <a:solidFill>
                <a:srgbClr val="FF9F9F"/>
              </a:solidFill>
              <a:ln w="6350">
                <a:solidFill>
                  <a:srgbClr val="000000"/>
                </a:solidFill>
                <a:prstDash val="solid"/>
                <a:round/>
                <a:headEnd/>
                <a:tailEnd/>
              </a:ln>
            </p:spPr>
            <p:txBody>
              <a:bodyPr/>
              <a:lstStyle/>
              <a:p>
                <a:endParaRPr lang="ru-RU" dirty="0"/>
              </a:p>
            </p:txBody>
          </p:sp>
          <p:sp>
            <p:nvSpPr>
              <p:cNvPr id="26644" name="Freeform 147"/>
              <p:cNvSpPr>
                <a:spLocks/>
              </p:cNvSpPr>
              <p:nvPr/>
            </p:nvSpPr>
            <p:spPr bwMode="auto">
              <a:xfrm>
                <a:off x="5208" y="8960"/>
                <a:ext cx="610" cy="514"/>
              </a:xfrm>
              <a:custGeom>
                <a:avLst/>
                <a:gdLst>
                  <a:gd name="T0" fmla="*/ 0 w 610"/>
                  <a:gd name="T1" fmla="*/ 0 h 514"/>
                  <a:gd name="T2" fmla="*/ 59 w 610"/>
                  <a:gd name="T3" fmla="*/ 34 h 514"/>
                  <a:gd name="T4" fmla="*/ 99 w 610"/>
                  <a:gd name="T5" fmla="*/ 91 h 514"/>
                  <a:gd name="T6" fmla="*/ 112 w 610"/>
                  <a:gd name="T7" fmla="*/ 158 h 514"/>
                  <a:gd name="T8" fmla="*/ 138 w 610"/>
                  <a:gd name="T9" fmla="*/ 172 h 514"/>
                  <a:gd name="T10" fmla="*/ 203 w 610"/>
                  <a:gd name="T11" fmla="*/ 172 h 514"/>
                  <a:gd name="T12" fmla="*/ 270 w 610"/>
                  <a:gd name="T13" fmla="*/ 158 h 514"/>
                  <a:gd name="T14" fmla="*/ 336 w 610"/>
                  <a:gd name="T15" fmla="*/ 158 h 514"/>
                  <a:gd name="T16" fmla="*/ 374 w 610"/>
                  <a:gd name="T17" fmla="*/ 197 h 514"/>
                  <a:gd name="T18" fmla="*/ 387 w 610"/>
                  <a:gd name="T19" fmla="*/ 250 h 514"/>
                  <a:gd name="T20" fmla="*/ 401 w 610"/>
                  <a:gd name="T21" fmla="*/ 304 h 514"/>
                  <a:gd name="T22" fmla="*/ 453 w 610"/>
                  <a:gd name="T23" fmla="*/ 342 h 514"/>
                  <a:gd name="T24" fmla="*/ 533 w 610"/>
                  <a:gd name="T25" fmla="*/ 368 h 514"/>
                  <a:gd name="T26" fmla="*/ 572 w 610"/>
                  <a:gd name="T27" fmla="*/ 434 h 514"/>
                  <a:gd name="T28" fmla="*/ 610 w 610"/>
                  <a:gd name="T29" fmla="*/ 514 h 5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0"/>
                  <a:gd name="T46" fmla="*/ 0 h 514"/>
                  <a:gd name="T47" fmla="*/ 610 w 610"/>
                  <a:gd name="T48" fmla="*/ 514 h 5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0" h="514">
                    <a:moveTo>
                      <a:pt x="0" y="0"/>
                    </a:moveTo>
                    <a:lnTo>
                      <a:pt x="59" y="34"/>
                    </a:lnTo>
                    <a:lnTo>
                      <a:pt x="99" y="91"/>
                    </a:lnTo>
                    <a:lnTo>
                      <a:pt x="112" y="158"/>
                    </a:lnTo>
                    <a:lnTo>
                      <a:pt x="138" y="172"/>
                    </a:lnTo>
                    <a:lnTo>
                      <a:pt x="203" y="172"/>
                    </a:lnTo>
                    <a:lnTo>
                      <a:pt x="270" y="158"/>
                    </a:lnTo>
                    <a:lnTo>
                      <a:pt x="336" y="158"/>
                    </a:lnTo>
                    <a:lnTo>
                      <a:pt x="374" y="197"/>
                    </a:lnTo>
                    <a:lnTo>
                      <a:pt x="387" y="250"/>
                    </a:lnTo>
                    <a:lnTo>
                      <a:pt x="401" y="304"/>
                    </a:lnTo>
                    <a:lnTo>
                      <a:pt x="453" y="342"/>
                    </a:lnTo>
                    <a:lnTo>
                      <a:pt x="533" y="368"/>
                    </a:lnTo>
                    <a:lnTo>
                      <a:pt x="572" y="434"/>
                    </a:lnTo>
                    <a:lnTo>
                      <a:pt x="610" y="514"/>
                    </a:lnTo>
                  </a:path>
                </a:pathLst>
              </a:custGeom>
              <a:noFill/>
              <a:ln w="6350">
                <a:solidFill>
                  <a:srgbClr val="000000"/>
                </a:solidFill>
                <a:prstDash val="solid"/>
                <a:round/>
                <a:headEnd/>
                <a:tailEnd/>
              </a:ln>
            </p:spPr>
            <p:txBody>
              <a:bodyPr/>
              <a:lstStyle/>
              <a:p>
                <a:endParaRPr lang="ru-RU" dirty="0"/>
              </a:p>
            </p:txBody>
          </p:sp>
          <p:sp>
            <p:nvSpPr>
              <p:cNvPr id="26645" name="Freeform 148"/>
              <p:cNvSpPr>
                <a:spLocks/>
              </p:cNvSpPr>
              <p:nvPr/>
            </p:nvSpPr>
            <p:spPr bwMode="auto">
              <a:xfrm>
                <a:off x="4636" y="9024"/>
                <a:ext cx="336" cy="295"/>
              </a:xfrm>
              <a:custGeom>
                <a:avLst/>
                <a:gdLst>
                  <a:gd name="T0" fmla="*/ 336 w 336"/>
                  <a:gd name="T1" fmla="*/ 0 h 295"/>
                  <a:gd name="T2" fmla="*/ 245 w 336"/>
                  <a:gd name="T3" fmla="*/ 52 h 295"/>
                  <a:gd name="T4" fmla="*/ 171 w 336"/>
                  <a:gd name="T5" fmla="*/ 119 h 295"/>
                  <a:gd name="T6" fmla="*/ 113 w 336"/>
                  <a:gd name="T7" fmla="*/ 184 h 295"/>
                  <a:gd name="T8" fmla="*/ 0 w 336"/>
                  <a:gd name="T9" fmla="*/ 295 h 295"/>
                  <a:gd name="T10" fmla="*/ 0 60000 65536"/>
                  <a:gd name="T11" fmla="*/ 0 60000 65536"/>
                  <a:gd name="T12" fmla="*/ 0 60000 65536"/>
                  <a:gd name="T13" fmla="*/ 0 60000 65536"/>
                  <a:gd name="T14" fmla="*/ 0 60000 65536"/>
                  <a:gd name="T15" fmla="*/ 0 w 336"/>
                  <a:gd name="T16" fmla="*/ 0 h 295"/>
                  <a:gd name="T17" fmla="*/ 336 w 336"/>
                  <a:gd name="T18" fmla="*/ 295 h 295"/>
                </a:gdLst>
                <a:ahLst/>
                <a:cxnLst>
                  <a:cxn ang="T10">
                    <a:pos x="T0" y="T1"/>
                  </a:cxn>
                  <a:cxn ang="T11">
                    <a:pos x="T2" y="T3"/>
                  </a:cxn>
                  <a:cxn ang="T12">
                    <a:pos x="T4" y="T5"/>
                  </a:cxn>
                  <a:cxn ang="T13">
                    <a:pos x="T6" y="T7"/>
                  </a:cxn>
                  <a:cxn ang="T14">
                    <a:pos x="T8" y="T9"/>
                  </a:cxn>
                </a:cxnLst>
                <a:rect l="T15" t="T16" r="T17" b="T18"/>
                <a:pathLst>
                  <a:path w="336" h="295">
                    <a:moveTo>
                      <a:pt x="336" y="0"/>
                    </a:moveTo>
                    <a:lnTo>
                      <a:pt x="245" y="52"/>
                    </a:lnTo>
                    <a:lnTo>
                      <a:pt x="171" y="119"/>
                    </a:lnTo>
                    <a:lnTo>
                      <a:pt x="113" y="184"/>
                    </a:lnTo>
                    <a:lnTo>
                      <a:pt x="0" y="295"/>
                    </a:lnTo>
                  </a:path>
                </a:pathLst>
              </a:custGeom>
              <a:noFill/>
              <a:ln w="6350">
                <a:solidFill>
                  <a:srgbClr val="000000"/>
                </a:solidFill>
                <a:prstDash val="solid"/>
                <a:round/>
                <a:headEnd/>
                <a:tailEnd/>
              </a:ln>
            </p:spPr>
            <p:txBody>
              <a:bodyPr/>
              <a:lstStyle/>
              <a:p>
                <a:endParaRPr lang="ru-RU" dirty="0"/>
              </a:p>
            </p:txBody>
          </p:sp>
          <p:sp>
            <p:nvSpPr>
              <p:cNvPr id="26646" name="Freeform 149"/>
              <p:cNvSpPr>
                <a:spLocks/>
              </p:cNvSpPr>
              <p:nvPr/>
            </p:nvSpPr>
            <p:spPr bwMode="auto">
              <a:xfrm>
                <a:off x="4886" y="10158"/>
                <a:ext cx="158" cy="263"/>
              </a:xfrm>
              <a:custGeom>
                <a:avLst/>
                <a:gdLst>
                  <a:gd name="T0" fmla="*/ 119 w 158"/>
                  <a:gd name="T1" fmla="*/ 0 h 263"/>
                  <a:gd name="T2" fmla="*/ 158 w 158"/>
                  <a:gd name="T3" fmla="*/ 52 h 263"/>
                  <a:gd name="T4" fmla="*/ 158 w 158"/>
                  <a:gd name="T5" fmla="*/ 118 h 263"/>
                  <a:gd name="T6" fmla="*/ 131 w 158"/>
                  <a:gd name="T7" fmla="*/ 197 h 263"/>
                  <a:gd name="T8" fmla="*/ 78 w 158"/>
                  <a:gd name="T9" fmla="*/ 236 h 263"/>
                  <a:gd name="T10" fmla="*/ 0 w 158"/>
                  <a:gd name="T11" fmla="*/ 263 h 263"/>
                  <a:gd name="T12" fmla="*/ 0 60000 65536"/>
                  <a:gd name="T13" fmla="*/ 0 60000 65536"/>
                  <a:gd name="T14" fmla="*/ 0 60000 65536"/>
                  <a:gd name="T15" fmla="*/ 0 60000 65536"/>
                  <a:gd name="T16" fmla="*/ 0 60000 65536"/>
                  <a:gd name="T17" fmla="*/ 0 60000 65536"/>
                  <a:gd name="T18" fmla="*/ 0 w 158"/>
                  <a:gd name="T19" fmla="*/ 0 h 263"/>
                  <a:gd name="T20" fmla="*/ 158 w 158"/>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158" h="263">
                    <a:moveTo>
                      <a:pt x="119" y="0"/>
                    </a:moveTo>
                    <a:lnTo>
                      <a:pt x="158" y="52"/>
                    </a:lnTo>
                    <a:lnTo>
                      <a:pt x="158" y="118"/>
                    </a:lnTo>
                    <a:lnTo>
                      <a:pt x="131" y="197"/>
                    </a:lnTo>
                    <a:lnTo>
                      <a:pt x="78" y="236"/>
                    </a:lnTo>
                    <a:lnTo>
                      <a:pt x="0" y="263"/>
                    </a:lnTo>
                  </a:path>
                </a:pathLst>
              </a:custGeom>
              <a:noFill/>
              <a:ln w="6350">
                <a:solidFill>
                  <a:srgbClr val="000000"/>
                </a:solidFill>
                <a:prstDash val="solid"/>
                <a:round/>
                <a:headEnd/>
                <a:tailEnd/>
              </a:ln>
            </p:spPr>
            <p:txBody>
              <a:bodyPr/>
              <a:lstStyle/>
              <a:p>
                <a:endParaRPr lang="ru-RU" dirty="0"/>
              </a:p>
            </p:txBody>
          </p:sp>
          <p:sp>
            <p:nvSpPr>
              <p:cNvPr id="26647" name="Freeform 150"/>
              <p:cNvSpPr>
                <a:spLocks/>
              </p:cNvSpPr>
              <p:nvPr/>
            </p:nvSpPr>
            <p:spPr bwMode="auto">
              <a:xfrm>
                <a:off x="4583" y="9488"/>
                <a:ext cx="290" cy="184"/>
              </a:xfrm>
              <a:custGeom>
                <a:avLst/>
                <a:gdLst>
                  <a:gd name="T0" fmla="*/ 0 w 290"/>
                  <a:gd name="T1" fmla="*/ 184 h 184"/>
                  <a:gd name="T2" fmla="*/ 132 w 290"/>
                  <a:gd name="T3" fmla="*/ 145 h 184"/>
                  <a:gd name="T4" fmla="*/ 238 w 290"/>
                  <a:gd name="T5" fmla="*/ 65 h 184"/>
                  <a:gd name="T6" fmla="*/ 290 w 290"/>
                  <a:gd name="T7" fmla="*/ 0 h 184"/>
                  <a:gd name="T8" fmla="*/ 0 60000 65536"/>
                  <a:gd name="T9" fmla="*/ 0 60000 65536"/>
                  <a:gd name="T10" fmla="*/ 0 60000 65536"/>
                  <a:gd name="T11" fmla="*/ 0 60000 65536"/>
                  <a:gd name="T12" fmla="*/ 0 w 290"/>
                  <a:gd name="T13" fmla="*/ 0 h 184"/>
                  <a:gd name="T14" fmla="*/ 290 w 290"/>
                  <a:gd name="T15" fmla="*/ 184 h 184"/>
                </a:gdLst>
                <a:ahLst/>
                <a:cxnLst>
                  <a:cxn ang="T8">
                    <a:pos x="T0" y="T1"/>
                  </a:cxn>
                  <a:cxn ang="T9">
                    <a:pos x="T2" y="T3"/>
                  </a:cxn>
                  <a:cxn ang="T10">
                    <a:pos x="T4" y="T5"/>
                  </a:cxn>
                  <a:cxn ang="T11">
                    <a:pos x="T6" y="T7"/>
                  </a:cxn>
                </a:cxnLst>
                <a:rect l="T12" t="T13" r="T14" b="T15"/>
                <a:pathLst>
                  <a:path w="290" h="184">
                    <a:moveTo>
                      <a:pt x="0" y="184"/>
                    </a:moveTo>
                    <a:lnTo>
                      <a:pt x="132" y="145"/>
                    </a:lnTo>
                    <a:lnTo>
                      <a:pt x="238" y="65"/>
                    </a:lnTo>
                    <a:lnTo>
                      <a:pt x="290" y="0"/>
                    </a:lnTo>
                  </a:path>
                </a:pathLst>
              </a:custGeom>
              <a:noFill/>
              <a:ln w="6350">
                <a:solidFill>
                  <a:srgbClr val="000000"/>
                </a:solidFill>
                <a:prstDash val="solid"/>
                <a:round/>
                <a:headEnd/>
                <a:tailEnd/>
              </a:ln>
            </p:spPr>
            <p:txBody>
              <a:bodyPr/>
              <a:lstStyle/>
              <a:p>
                <a:endParaRPr lang="ru-RU" dirty="0"/>
              </a:p>
            </p:txBody>
          </p:sp>
          <p:sp>
            <p:nvSpPr>
              <p:cNvPr id="26648" name="Freeform 151"/>
              <p:cNvSpPr>
                <a:spLocks/>
              </p:cNvSpPr>
              <p:nvPr/>
            </p:nvSpPr>
            <p:spPr bwMode="auto">
              <a:xfrm>
                <a:off x="5136" y="9237"/>
                <a:ext cx="144" cy="276"/>
              </a:xfrm>
              <a:custGeom>
                <a:avLst/>
                <a:gdLst>
                  <a:gd name="T0" fmla="*/ 144 w 144"/>
                  <a:gd name="T1" fmla="*/ 0 h 276"/>
                  <a:gd name="T2" fmla="*/ 92 w 144"/>
                  <a:gd name="T3" fmla="*/ 145 h 276"/>
                  <a:gd name="T4" fmla="*/ 27 w 144"/>
                  <a:gd name="T5" fmla="*/ 237 h 276"/>
                  <a:gd name="T6" fmla="*/ 0 w 144"/>
                  <a:gd name="T7" fmla="*/ 276 h 276"/>
                  <a:gd name="T8" fmla="*/ 0 60000 65536"/>
                  <a:gd name="T9" fmla="*/ 0 60000 65536"/>
                  <a:gd name="T10" fmla="*/ 0 60000 65536"/>
                  <a:gd name="T11" fmla="*/ 0 60000 65536"/>
                  <a:gd name="T12" fmla="*/ 0 w 144"/>
                  <a:gd name="T13" fmla="*/ 0 h 276"/>
                  <a:gd name="T14" fmla="*/ 144 w 144"/>
                  <a:gd name="T15" fmla="*/ 276 h 276"/>
                </a:gdLst>
                <a:ahLst/>
                <a:cxnLst>
                  <a:cxn ang="T8">
                    <a:pos x="T0" y="T1"/>
                  </a:cxn>
                  <a:cxn ang="T9">
                    <a:pos x="T2" y="T3"/>
                  </a:cxn>
                  <a:cxn ang="T10">
                    <a:pos x="T4" y="T5"/>
                  </a:cxn>
                  <a:cxn ang="T11">
                    <a:pos x="T6" y="T7"/>
                  </a:cxn>
                </a:cxnLst>
                <a:rect l="T12" t="T13" r="T14" b="T15"/>
                <a:pathLst>
                  <a:path w="144" h="276">
                    <a:moveTo>
                      <a:pt x="144" y="0"/>
                    </a:moveTo>
                    <a:lnTo>
                      <a:pt x="92" y="145"/>
                    </a:lnTo>
                    <a:lnTo>
                      <a:pt x="27" y="237"/>
                    </a:lnTo>
                    <a:lnTo>
                      <a:pt x="0" y="276"/>
                    </a:lnTo>
                  </a:path>
                </a:pathLst>
              </a:custGeom>
              <a:noFill/>
              <a:ln w="6350">
                <a:solidFill>
                  <a:srgbClr val="000000"/>
                </a:solidFill>
                <a:prstDash val="solid"/>
                <a:round/>
                <a:headEnd/>
                <a:tailEnd/>
              </a:ln>
            </p:spPr>
            <p:txBody>
              <a:bodyPr/>
              <a:lstStyle/>
              <a:p>
                <a:endParaRPr lang="ru-RU" dirty="0"/>
              </a:p>
            </p:txBody>
          </p:sp>
          <p:sp>
            <p:nvSpPr>
              <p:cNvPr id="26649" name="Freeform 152"/>
              <p:cNvSpPr>
                <a:spLocks/>
              </p:cNvSpPr>
              <p:nvPr/>
            </p:nvSpPr>
            <p:spPr bwMode="auto">
              <a:xfrm>
                <a:off x="5904" y="9188"/>
                <a:ext cx="468" cy="230"/>
              </a:xfrm>
              <a:custGeom>
                <a:avLst/>
                <a:gdLst>
                  <a:gd name="T0" fmla="*/ 468 w 468"/>
                  <a:gd name="T1" fmla="*/ 0 h 230"/>
                  <a:gd name="T2" fmla="*/ 444 w 468"/>
                  <a:gd name="T3" fmla="*/ 14 h 230"/>
                  <a:gd name="T4" fmla="*/ 399 w 468"/>
                  <a:gd name="T5" fmla="*/ 36 h 230"/>
                  <a:gd name="T6" fmla="*/ 327 w 468"/>
                  <a:gd name="T7" fmla="*/ 71 h 230"/>
                  <a:gd name="T8" fmla="*/ 272 w 468"/>
                  <a:gd name="T9" fmla="*/ 101 h 230"/>
                  <a:gd name="T10" fmla="*/ 192 w 468"/>
                  <a:gd name="T11" fmla="*/ 125 h 230"/>
                  <a:gd name="T12" fmla="*/ 147 w 468"/>
                  <a:gd name="T13" fmla="*/ 152 h 230"/>
                  <a:gd name="T14" fmla="*/ 66 w 468"/>
                  <a:gd name="T15" fmla="*/ 190 h 230"/>
                  <a:gd name="T16" fmla="*/ 0 w 468"/>
                  <a:gd name="T17" fmla="*/ 230 h 2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8"/>
                  <a:gd name="T28" fmla="*/ 0 h 230"/>
                  <a:gd name="T29" fmla="*/ 468 w 468"/>
                  <a:gd name="T30" fmla="*/ 230 h 2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8" h="230">
                    <a:moveTo>
                      <a:pt x="468" y="0"/>
                    </a:moveTo>
                    <a:lnTo>
                      <a:pt x="444" y="14"/>
                    </a:lnTo>
                    <a:lnTo>
                      <a:pt x="399" y="36"/>
                    </a:lnTo>
                    <a:lnTo>
                      <a:pt x="327" y="71"/>
                    </a:lnTo>
                    <a:lnTo>
                      <a:pt x="272" y="101"/>
                    </a:lnTo>
                    <a:lnTo>
                      <a:pt x="192" y="125"/>
                    </a:lnTo>
                    <a:lnTo>
                      <a:pt x="147" y="152"/>
                    </a:lnTo>
                    <a:lnTo>
                      <a:pt x="66" y="190"/>
                    </a:lnTo>
                    <a:lnTo>
                      <a:pt x="0" y="230"/>
                    </a:lnTo>
                  </a:path>
                </a:pathLst>
              </a:custGeom>
              <a:noFill/>
              <a:ln w="6350">
                <a:solidFill>
                  <a:srgbClr val="000000"/>
                </a:solidFill>
                <a:prstDash val="solid"/>
                <a:round/>
                <a:headEnd/>
                <a:tailEnd/>
              </a:ln>
            </p:spPr>
            <p:txBody>
              <a:bodyPr/>
              <a:lstStyle/>
              <a:p>
                <a:endParaRPr lang="ru-RU" dirty="0"/>
              </a:p>
            </p:txBody>
          </p:sp>
          <p:sp>
            <p:nvSpPr>
              <p:cNvPr id="26650" name="Freeform 153"/>
              <p:cNvSpPr>
                <a:spLocks/>
              </p:cNvSpPr>
              <p:nvPr/>
            </p:nvSpPr>
            <p:spPr bwMode="auto">
              <a:xfrm>
                <a:off x="5704" y="8996"/>
                <a:ext cx="579" cy="241"/>
              </a:xfrm>
              <a:custGeom>
                <a:avLst/>
                <a:gdLst>
                  <a:gd name="T0" fmla="*/ 579 w 579"/>
                  <a:gd name="T1" fmla="*/ 0 h 241"/>
                  <a:gd name="T2" fmla="*/ 539 w 579"/>
                  <a:gd name="T3" fmla="*/ 19 h 241"/>
                  <a:gd name="T4" fmla="*/ 478 w 579"/>
                  <a:gd name="T5" fmla="*/ 58 h 241"/>
                  <a:gd name="T6" fmla="*/ 406 w 579"/>
                  <a:gd name="T7" fmla="*/ 73 h 241"/>
                  <a:gd name="T8" fmla="*/ 335 w 579"/>
                  <a:gd name="T9" fmla="*/ 93 h 241"/>
                  <a:gd name="T10" fmla="*/ 282 w 579"/>
                  <a:gd name="T11" fmla="*/ 111 h 241"/>
                  <a:gd name="T12" fmla="*/ 221 w 579"/>
                  <a:gd name="T13" fmla="*/ 138 h 241"/>
                  <a:gd name="T14" fmla="*/ 173 w 579"/>
                  <a:gd name="T15" fmla="*/ 175 h 241"/>
                  <a:gd name="T16" fmla="*/ 130 w 579"/>
                  <a:gd name="T17" fmla="*/ 198 h 241"/>
                  <a:gd name="T18" fmla="*/ 0 w 579"/>
                  <a:gd name="T19" fmla="*/ 241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9"/>
                  <a:gd name="T31" fmla="*/ 0 h 241"/>
                  <a:gd name="T32" fmla="*/ 579 w 579"/>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9" h="241">
                    <a:moveTo>
                      <a:pt x="579" y="0"/>
                    </a:moveTo>
                    <a:lnTo>
                      <a:pt x="539" y="19"/>
                    </a:lnTo>
                    <a:lnTo>
                      <a:pt x="478" y="58"/>
                    </a:lnTo>
                    <a:lnTo>
                      <a:pt x="406" y="73"/>
                    </a:lnTo>
                    <a:lnTo>
                      <a:pt x="335" y="93"/>
                    </a:lnTo>
                    <a:lnTo>
                      <a:pt x="282" y="111"/>
                    </a:lnTo>
                    <a:lnTo>
                      <a:pt x="221" y="138"/>
                    </a:lnTo>
                    <a:lnTo>
                      <a:pt x="173" y="175"/>
                    </a:lnTo>
                    <a:lnTo>
                      <a:pt x="130" y="198"/>
                    </a:lnTo>
                    <a:lnTo>
                      <a:pt x="0" y="241"/>
                    </a:lnTo>
                  </a:path>
                </a:pathLst>
              </a:custGeom>
              <a:noFill/>
              <a:ln w="6350">
                <a:solidFill>
                  <a:srgbClr val="000000"/>
                </a:solidFill>
                <a:prstDash val="solid"/>
                <a:round/>
                <a:headEnd/>
                <a:tailEnd/>
              </a:ln>
            </p:spPr>
            <p:txBody>
              <a:bodyPr/>
              <a:lstStyle/>
              <a:p>
                <a:endParaRPr lang="ru-RU" dirty="0"/>
              </a:p>
            </p:txBody>
          </p:sp>
          <p:sp>
            <p:nvSpPr>
              <p:cNvPr id="26651" name="Freeform 154"/>
              <p:cNvSpPr>
                <a:spLocks/>
              </p:cNvSpPr>
              <p:nvPr/>
            </p:nvSpPr>
            <p:spPr bwMode="auto">
              <a:xfrm>
                <a:off x="5506" y="8852"/>
                <a:ext cx="685" cy="237"/>
              </a:xfrm>
              <a:custGeom>
                <a:avLst/>
                <a:gdLst>
                  <a:gd name="T0" fmla="*/ 685 w 685"/>
                  <a:gd name="T1" fmla="*/ 0 h 237"/>
                  <a:gd name="T2" fmla="*/ 382 w 685"/>
                  <a:gd name="T3" fmla="*/ 59 h 237"/>
                  <a:gd name="T4" fmla="*/ 309 w 685"/>
                  <a:gd name="T5" fmla="*/ 66 h 237"/>
                  <a:gd name="T6" fmla="*/ 223 w 685"/>
                  <a:gd name="T7" fmla="*/ 130 h 237"/>
                  <a:gd name="T8" fmla="*/ 138 w 685"/>
                  <a:gd name="T9" fmla="*/ 177 h 237"/>
                  <a:gd name="T10" fmla="*/ 52 w 685"/>
                  <a:gd name="T11" fmla="*/ 210 h 237"/>
                  <a:gd name="T12" fmla="*/ 0 w 685"/>
                  <a:gd name="T13" fmla="*/ 237 h 237"/>
                  <a:gd name="T14" fmla="*/ 0 60000 65536"/>
                  <a:gd name="T15" fmla="*/ 0 60000 65536"/>
                  <a:gd name="T16" fmla="*/ 0 60000 65536"/>
                  <a:gd name="T17" fmla="*/ 0 60000 65536"/>
                  <a:gd name="T18" fmla="*/ 0 60000 65536"/>
                  <a:gd name="T19" fmla="*/ 0 60000 65536"/>
                  <a:gd name="T20" fmla="*/ 0 60000 65536"/>
                  <a:gd name="T21" fmla="*/ 0 w 685"/>
                  <a:gd name="T22" fmla="*/ 0 h 237"/>
                  <a:gd name="T23" fmla="*/ 685 w 685"/>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5" h="237">
                    <a:moveTo>
                      <a:pt x="685" y="0"/>
                    </a:moveTo>
                    <a:lnTo>
                      <a:pt x="382" y="59"/>
                    </a:lnTo>
                    <a:lnTo>
                      <a:pt x="309" y="66"/>
                    </a:lnTo>
                    <a:lnTo>
                      <a:pt x="223" y="130"/>
                    </a:lnTo>
                    <a:lnTo>
                      <a:pt x="138" y="177"/>
                    </a:lnTo>
                    <a:lnTo>
                      <a:pt x="52" y="210"/>
                    </a:lnTo>
                    <a:lnTo>
                      <a:pt x="0" y="237"/>
                    </a:lnTo>
                  </a:path>
                </a:pathLst>
              </a:custGeom>
              <a:noFill/>
              <a:ln w="6350">
                <a:solidFill>
                  <a:srgbClr val="000000"/>
                </a:solidFill>
                <a:prstDash val="solid"/>
                <a:round/>
                <a:headEnd/>
                <a:tailEnd/>
              </a:ln>
            </p:spPr>
            <p:txBody>
              <a:bodyPr/>
              <a:lstStyle/>
              <a:p>
                <a:endParaRPr lang="ru-RU" dirty="0"/>
              </a:p>
            </p:txBody>
          </p:sp>
          <p:sp>
            <p:nvSpPr>
              <p:cNvPr id="26652" name="Freeform 155"/>
              <p:cNvSpPr>
                <a:spLocks/>
              </p:cNvSpPr>
              <p:nvPr/>
            </p:nvSpPr>
            <p:spPr bwMode="auto">
              <a:xfrm>
                <a:off x="6269" y="8938"/>
                <a:ext cx="206" cy="88"/>
              </a:xfrm>
              <a:custGeom>
                <a:avLst/>
                <a:gdLst>
                  <a:gd name="T0" fmla="*/ 206 w 206"/>
                  <a:gd name="T1" fmla="*/ 29 h 88"/>
                  <a:gd name="T2" fmla="*/ 180 w 206"/>
                  <a:gd name="T3" fmla="*/ 54 h 88"/>
                  <a:gd name="T4" fmla="*/ 152 w 206"/>
                  <a:gd name="T5" fmla="*/ 70 h 88"/>
                  <a:gd name="T6" fmla="*/ 128 w 206"/>
                  <a:gd name="T7" fmla="*/ 80 h 88"/>
                  <a:gd name="T8" fmla="*/ 106 w 206"/>
                  <a:gd name="T9" fmla="*/ 86 h 88"/>
                  <a:gd name="T10" fmla="*/ 86 w 206"/>
                  <a:gd name="T11" fmla="*/ 88 h 88"/>
                  <a:gd name="T12" fmla="*/ 69 w 206"/>
                  <a:gd name="T13" fmla="*/ 80 h 88"/>
                  <a:gd name="T14" fmla="*/ 48 w 206"/>
                  <a:gd name="T15" fmla="*/ 72 h 88"/>
                  <a:gd name="T16" fmla="*/ 20 w 206"/>
                  <a:gd name="T17" fmla="*/ 66 h 88"/>
                  <a:gd name="T18" fmla="*/ 0 w 206"/>
                  <a:gd name="T19" fmla="*/ 64 h 88"/>
                  <a:gd name="T20" fmla="*/ 124 w 206"/>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88"/>
                  <a:gd name="T35" fmla="*/ 206 w 206"/>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88">
                    <a:moveTo>
                      <a:pt x="206" y="29"/>
                    </a:moveTo>
                    <a:lnTo>
                      <a:pt x="180" y="54"/>
                    </a:lnTo>
                    <a:lnTo>
                      <a:pt x="152" y="70"/>
                    </a:lnTo>
                    <a:lnTo>
                      <a:pt x="128" y="80"/>
                    </a:lnTo>
                    <a:lnTo>
                      <a:pt x="106" y="86"/>
                    </a:lnTo>
                    <a:lnTo>
                      <a:pt x="86" y="88"/>
                    </a:lnTo>
                    <a:lnTo>
                      <a:pt x="69" y="80"/>
                    </a:lnTo>
                    <a:lnTo>
                      <a:pt x="48" y="72"/>
                    </a:lnTo>
                    <a:lnTo>
                      <a:pt x="20" y="66"/>
                    </a:lnTo>
                    <a:lnTo>
                      <a:pt x="0" y="64"/>
                    </a:lnTo>
                    <a:lnTo>
                      <a:pt x="124" y="0"/>
                    </a:lnTo>
                  </a:path>
                </a:pathLst>
              </a:custGeom>
              <a:noFill/>
              <a:ln w="6350">
                <a:solidFill>
                  <a:srgbClr val="000000"/>
                </a:solidFill>
                <a:prstDash val="solid"/>
                <a:round/>
                <a:headEnd/>
                <a:tailEnd/>
              </a:ln>
            </p:spPr>
            <p:txBody>
              <a:bodyPr/>
              <a:lstStyle/>
              <a:p>
                <a:endParaRPr lang="ru-RU" dirty="0"/>
              </a:p>
            </p:txBody>
          </p:sp>
          <p:sp>
            <p:nvSpPr>
              <p:cNvPr id="26653" name="Freeform 156"/>
              <p:cNvSpPr>
                <a:spLocks/>
              </p:cNvSpPr>
              <p:nvPr/>
            </p:nvSpPr>
            <p:spPr bwMode="auto">
              <a:xfrm>
                <a:off x="6310" y="9224"/>
                <a:ext cx="131" cy="27"/>
              </a:xfrm>
              <a:custGeom>
                <a:avLst/>
                <a:gdLst>
                  <a:gd name="T0" fmla="*/ 0 w 131"/>
                  <a:gd name="T1" fmla="*/ 4 h 27"/>
                  <a:gd name="T2" fmla="*/ 28 w 131"/>
                  <a:gd name="T3" fmla="*/ 18 h 27"/>
                  <a:gd name="T4" fmla="*/ 67 w 131"/>
                  <a:gd name="T5" fmla="*/ 27 h 27"/>
                  <a:gd name="T6" fmla="*/ 96 w 131"/>
                  <a:gd name="T7" fmla="*/ 14 h 27"/>
                  <a:gd name="T8" fmla="*/ 131 w 131"/>
                  <a:gd name="T9" fmla="*/ 0 h 27"/>
                  <a:gd name="T10" fmla="*/ 0 60000 65536"/>
                  <a:gd name="T11" fmla="*/ 0 60000 65536"/>
                  <a:gd name="T12" fmla="*/ 0 60000 65536"/>
                  <a:gd name="T13" fmla="*/ 0 60000 65536"/>
                  <a:gd name="T14" fmla="*/ 0 60000 65536"/>
                  <a:gd name="T15" fmla="*/ 0 w 131"/>
                  <a:gd name="T16" fmla="*/ 0 h 27"/>
                  <a:gd name="T17" fmla="*/ 131 w 131"/>
                  <a:gd name="T18" fmla="*/ 27 h 27"/>
                </a:gdLst>
                <a:ahLst/>
                <a:cxnLst>
                  <a:cxn ang="T10">
                    <a:pos x="T0" y="T1"/>
                  </a:cxn>
                  <a:cxn ang="T11">
                    <a:pos x="T2" y="T3"/>
                  </a:cxn>
                  <a:cxn ang="T12">
                    <a:pos x="T4" y="T5"/>
                  </a:cxn>
                  <a:cxn ang="T13">
                    <a:pos x="T6" y="T7"/>
                  </a:cxn>
                  <a:cxn ang="T14">
                    <a:pos x="T8" y="T9"/>
                  </a:cxn>
                </a:cxnLst>
                <a:rect l="T15" t="T16" r="T17" b="T18"/>
                <a:pathLst>
                  <a:path w="131" h="27">
                    <a:moveTo>
                      <a:pt x="0" y="4"/>
                    </a:moveTo>
                    <a:lnTo>
                      <a:pt x="28" y="18"/>
                    </a:lnTo>
                    <a:lnTo>
                      <a:pt x="67" y="27"/>
                    </a:lnTo>
                    <a:lnTo>
                      <a:pt x="96" y="14"/>
                    </a:lnTo>
                    <a:lnTo>
                      <a:pt x="131" y="0"/>
                    </a:lnTo>
                  </a:path>
                </a:pathLst>
              </a:custGeom>
              <a:noFill/>
              <a:ln w="6350">
                <a:solidFill>
                  <a:srgbClr val="000000"/>
                </a:solidFill>
                <a:prstDash val="solid"/>
                <a:round/>
                <a:headEnd/>
                <a:tailEnd/>
              </a:ln>
            </p:spPr>
            <p:txBody>
              <a:bodyPr/>
              <a:lstStyle/>
              <a:p>
                <a:endParaRPr lang="ru-RU" dirty="0"/>
              </a:p>
            </p:txBody>
          </p:sp>
          <p:sp>
            <p:nvSpPr>
              <p:cNvPr id="26654" name="Freeform 157"/>
              <p:cNvSpPr>
                <a:spLocks/>
              </p:cNvSpPr>
              <p:nvPr/>
            </p:nvSpPr>
            <p:spPr bwMode="auto">
              <a:xfrm>
                <a:off x="6160" y="8862"/>
                <a:ext cx="208" cy="45"/>
              </a:xfrm>
              <a:custGeom>
                <a:avLst/>
                <a:gdLst>
                  <a:gd name="T0" fmla="*/ 0 w 208"/>
                  <a:gd name="T1" fmla="*/ 0 h 45"/>
                  <a:gd name="T2" fmla="*/ 63 w 208"/>
                  <a:gd name="T3" fmla="*/ 31 h 45"/>
                  <a:gd name="T4" fmla="*/ 90 w 208"/>
                  <a:gd name="T5" fmla="*/ 44 h 45"/>
                  <a:gd name="T6" fmla="*/ 115 w 208"/>
                  <a:gd name="T7" fmla="*/ 45 h 45"/>
                  <a:gd name="T8" fmla="*/ 151 w 208"/>
                  <a:gd name="T9" fmla="*/ 39 h 45"/>
                  <a:gd name="T10" fmla="*/ 178 w 208"/>
                  <a:gd name="T11" fmla="*/ 31 h 45"/>
                  <a:gd name="T12" fmla="*/ 208 w 208"/>
                  <a:gd name="T13" fmla="*/ 13 h 45"/>
                  <a:gd name="T14" fmla="*/ 0 60000 65536"/>
                  <a:gd name="T15" fmla="*/ 0 60000 65536"/>
                  <a:gd name="T16" fmla="*/ 0 60000 65536"/>
                  <a:gd name="T17" fmla="*/ 0 60000 65536"/>
                  <a:gd name="T18" fmla="*/ 0 60000 65536"/>
                  <a:gd name="T19" fmla="*/ 0 60000 65536"/>
                  <a:gd name="T20" fmla="*/ 0 60000 65536"/>
                  <a:gd name="T21" fmla="*/ 0 w 208"/>
                  <a:gd name="T22" fmla="*/ 0 h 45"/>
                  <a:gd name="T23" fmla="*/ 208 w 208"/>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45">
                    <a:moveTo>
                      <a:pt x="0" y="0"/>
                    </a:moveTo>
                    <a:lnTo>
                      <a:pt x="63" y="31"/>
                    </a:lnTo>
                    <a:lnTo>
                      <a:pt x="90" y="44"/>
                    </a:lnTo>
                    <a:lnTo>
                      <a:pt x="115" y="45"/>
                    </a:lnTo>
                    <a:lnTo>
                      <a:pt x="151" y="39"/>
                    </a:lnTo>
                    <a:lnTo>
                      <a:pt x="178" y="31"/>
                    </a:lnTo>
                    <a:lnTo>
                      <a:pt x="208" y="13"/>
                    </a:lnTo>
                  </a:path>
                </a:pathLst>
              </a:custGeom>
              <a:noFill/>
              <a:ln w="6350">
                <a:solidFill>
                  <a:srgbClr val="000000"/>
                </a:solidFill>
                <a:prstDash val="solid"/>
                <a:round/>
                <a:headEnd/>
                <a:tailEnd/>
              </a:ln>
            </p:spPr>
            <p:txBody>
              <a:bodyPr/>
              <a:lstStyle/>
              <a:p>
                <a:endParaRPr lang="ru-RU" dirty="0"/>
              </a:p>
            </p:txBody>
          </p:sp>
          <p:sp>
            <p:nvSpPr>
              <p:cNvPr id="26655" name="Freeform 158"/>
              <p:cNvSpPr>
                <a:spLocks/>
              </p:cNvSpPr>
              <p:nvPr/>
            </p:nvSpPr>
            <p:spPr bwMode="auto">
              <a:xfrm>
                <a:off x="6180" y="9058"/>
                <a:ext cx="72" cy="47"/>
              </a:xfrm>
              <a:custGeom>
                <a:avLst/>
                <a:gdLst>
                  <a:gd name="T0" fmla="*/ 0 w 72"/>
                  <a:gd name="T1" fmla="*/ 0 h 47"/>
                  <a:gd name="T2" fmla="*/ 40 w 72"/>
                  <a:gd name="T3" fmla="*/ 11 h 47"/>
                  <a:gd name="T4" fmla="*/ 63 w 72"/>
                  <a:gd name="T5" fmla="*/ 33 h 47"/>
                  <a:gd name="T6" fmla="*/ 72 w 72"/>
                  <a:gd name="T7" fmla="*/ 47 h 47"/>
                  <a:gd name="T8" fmla="*/ 0 60000 65536"/>
                  <a:gd name="T9" fmla="*/ 0 60000 65536"/>
                  <a:gd name="T10" fmla="*/ 0 60000 65536"/>
                  <a:gd name="T11" fmla="*/ 0 60000 65536"/>
                  <a:gd name="T12" fmla="*/ 0 w 72"/>
                  <a:gd name="T13" fmla="*/ 0 h 47"/>
                  <a:gd name="T14" fmla="*/ 72 w 72"/>
                  <a:gd name="T15" fmla="*/ 47 h 47"/>
                </a:gdLst>
                <a:ahLst/>
                <a:cxnLst>
                  <a:cxn ang="T8">
                    <a:pos x="T0" y="T1"/>
                  </a:cxn>
                  <a:cxn ang="T9">
                    <a:pos x="T2" y="T3"/>
                  </a:cxn>
                  <a:cxn ang="T10">
                    <a:pos x="T4" y="T5"/>
                  </a:cxn>
                  <a:cxn ang="T11">
                    <a:pos x="T6" y="T7"/>
                  </a:cxn>
                </a:cxnLst>
                <a:rect l="T12" t="T13" r="T14" b="T15"/>
                <a:pathLst>
                  <a:path w="72" h="47">
                    <a:moveTo>
                      <a:pt x="0" y="0"/>
                    </a:moveTo>
                    <a:lnTo>
                      <a:pt x="40" y="11"/>
                    </a:lnTo>
                    <a:lnTo>
                      <a:pt x="63" y="33"/>
                    </a:lnTo>
                    <a:lnTo>
                      <a:pt x="72" y="47"/>
                    </a:lnTo>
                  </a:path>
                </a:pathLst>
              </a:custGeom>
              <a:noFill/>
              <a:ln w="6350">
                <a:solidFill>
                  <a:srgbClr val="000000"/>
                </a:solidFill>
                <a:prstDash val="solid"/>
                <a:round/>
                <a:headEnd/>
                <a:tailEnd/>
              </a:ln>
            </p:spPr>
            <p:txBody>
              <a:bodyPr/>
              <a:lstStyle/>
              <a:p>
                <a:endParaRPr lang="ru-RU" dirty="0"/>
              </a:p>
            </p:txBody>
          </p:sp>
          <p:sp>
            <p:nvSpPr>
              <p:cNvPr id="26656" name="Freeform 159"/>
              <p:cNvSpPr>
                <a:spLocks/>
              </p:cNvSpPr>
              <p:nvPr/>
            </p:nvSpPr>
            <p:spPr bwMode="auto">
              <a:xfrm>
                <a:off x="6088" y="8992"/>
                <a:ext cx="70" cy="77"/>
              </a:xfrm>
              <a:custGeom>
                <a:avLst/>
                <a:gdLst>
                  <a:gd name="T0" fmla="*/ 70 w 70"/>
                  <a:gd name="T1" fmla="*/ 0 h 77"/>
                  <a:gd name="T2" fmla="*/ 70 w 70"/>
                  <a:gd name="T3" fmla="*/ 8 h 77"/>
                  <a:gd name="T4" fmla="*/ 62 w 70"/>
                  <a:gd name="T5" fmla="*/ 22 h 77"/>
                  <a:gd name="T6" fmla="*/ 51 w 70"/>
                  <a:gd name="T7" fmla="*/ 48 h 77"/>
                  <a:gd name="T8" fmla="*/ 39 w 70"/>
                  <a:gd name="T9" fmla="*/ 59 h 77"/>
                  <a:gd name="T10" fmla="*/ 23 w 70"/>
                  <a:gd name="T11" fmla="*/ 67 h 77"/>
                  <a:gd name="T12" fmla="*/ 0 w 70"/>
                  <a:gd name="T13" fmla="*/ 77 h 77"/>
                  <a:gd name="T14" fmla="*/ 0 60000 65536"/>
                  <a:gd name="T15" fmla="*/ 0 60000 65536"/>
                  <a:gd name="T16" fmla="*/ 0 60000 65536"/>
                  <a:gd name="T17" fmla="*/ 0 60000 65536"/>
                  <a:gd name="T18" fmla="*/ 0 60000 65536"/>
                  <a:gd name="T19" fmla="*/ 0 60000 65536"/>
                  <a:gd name="T20" fmla="*/ 0 60000 65536"/>
                  <a:gd name="T21" fmla="*/ 0 w 70"/>
                  <a:gd name="T22" fmla="*/ 0 h 77"/>
                  <a:gd name="T23" fmla="*/ 70 w 70"/>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77">
                    <a:moveTo>
                      <a:pt x="70" y="0"/>
                    </a:moveTo>
                    <a:lnTo>
                      <a:pt x="70" y="8"/>
                    </a:lnTo>
                    <a:lnTo>
                      <a:pt x="62" y="22"/>
                    </a:lnTo>
                    <a:lnTo>
                      <a:pt x="51" y="48"/>
                    </a:lnTo>
                    <a:lnTo>
                      <a:pt x="39" y="59"/>
                    </a:lnTo>
                    <a:lnTo>
                      <a:pt x="23" y="67"/>
                    </a:lnTo>
                    <a:lnTo>
                      <a:pt x="0" y="77"/>
                    </a:lnTo>
                  </a:path>
                </a:pathLst>
              </a:custGeom>
              <a:noFill/>
              <a:ln w="6350">
                <a:solidFill>
                  <a:srgbClr val="000000"/>
                </a:solidFill>
                <a:prstDash val="solid"/>
                <a:round/>
                <a:headEnd/>
                <a:tailEnd/>
              </a:ln>
            </p:spPr>
            <p:txBody>
              <a:bodyPr/>
              <a:lstStyle/>
              <a:p>
                <a:endParaRPr lang="ru-RU" dirty="0"/>
              </a:p>
            </p:txBody>
          </p:sp>
          <p:sp>
            <p:nvSpPr>
              <p:cNvPr id="26657" name="Freeform 160"/>
              <p:cNvSpPr>
                <a:spLocks/>
              </p:cNvSpPr>
              <p:nvPr/>
            </p:nvSpPr>
            <p:spPr bwMode="auto">
              <a:xfrm>
                <a:off x="5840" y="8942"/>
                <a:ext cx="115" cy="39"/>
              </a:xfrm>
              <a:custGeom>
                <a:avLst/>
                <a:gdLst>
                  <a:gd name="T0" fmla="*/ 0 w 115"/>
                  <a:gd name="T1" fmla="*/ 0 h 39"/>
                  <a:gd name="T2" fmla="*/ 4 w 115"/>
                  <a:gd name="T3" fmla="*/ 17 h 39"/>
                  <a:gd name="T4" fmla="*/ 22 w 115"/>
                  <a:gd name="T5" fmla="*/ 25 h 39"/>
                  <a:gd name="T6" fmla="*/ 43 w 115"/>
                  <a:gd name="T7" fmla="*/ 36 h 39"/>
                  <a:gd name="T8" fmla="*/ 66 w 115"/>
                  <a:gd name="T9" fmla="*/ 39 h 39"/>
                  <a:gd name="T10" fmla="*/ 95 w 115"/>
                  <a:gd name="T11" fmla="*/ 39 h 39"/>
                  <a:gd name="T12" fmla="*/ 115 w 115"/>
                  <a:gd name="T13" fmla="*/ 39 h 39"/>
                  <a:gd name="T14" fmla="*/ 0 60000 65536"/>
                  <a:gd name="T15" fmla="*/ 0 60000 65536"/>
                  <a:gd name="T16" fmla="*/ 0 60000 65536"/>
                  <a:gd name="T17" fmla="*/ 0 60000 65536"/>
                  <a:gd name="T18" fmla="*/ 0 60000 65536"/>
                  <a:gd name="T19" fmla="*/ 0 60000 65536"/>
                  <a:gd name="T20" fmla="*/ 0 60000 65536"/>
                  <a:gd name="T21" fmla="*/ 0 w 115"/>
                  <a:gd name="T22" fmla="*/ 0 h 39"/>
                  <a:gd name="T23" fmla="*/ 115 w 11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39">
                    <a:moveTo>
                      <a:pt x="0" y="0"/>
                    </a:moveTo>
                    <a:lnTo>
                      <a:pt x="4" y="17"/>
                    </a:lnTo>
                    <a:lnTo>
                      <a:pt x="22" y="25"/>
                    </a:lnTo>
                    <a:lnTo>
                      <a:pt x="43" y="36"/>
                    </a:lnTo>
                    <a:lnTo>
                      <a:pt x="66" y="39"/>
                    </a:lnTo>
                    <a:lnTo>
                      <a:pt x="95" y="39"/>
                    </a:lnTo>
                    <a:lnTo>
                      <a:pt x="115" y="39"/>
                    </a:lnTo>
                  </a:path>
                </a:pathLst>
              </a:custGeom>
              <a:noFill/>
              <a:ln w="6350">
                <a:solidFill>
                  <a:srgbClr val="000000"/>
                </a:solidFill>
                <a:prstDash val="solid"/>
                <a:round/>
                <a:headEnd/>
                <a:tailEnd/>
              </a:ln>
            </p:spPr>
            <p:txBody>
              <a:bodyPr/>
              <a:lstStyle/>
              <a:p>
                <a:endParaRPr lang="ru-RU" dirty="0"/>
              </a:p>
            </p:txBody>
          </p:sp>
          <p:sp>
            <p:nvSpPr>
              <p:cNvPr id="26658" name="Freeform 161"/>
              <p:cNvSpPr>
                <a:spLocks/>
              </p:cNvSpPr>
              <p:nvPr/>
            </p:nvSpPr>
            <p:spPr bwMode="auto">
              <a:xfrm>
                <a:off x="6166" y="9328"/>
                <a:ext cx="109" cy="18"/>
              </a:xfrm>
              <a:custGeom>
                <a:avLst/>
                <a:gdLst>
                  <a:gd name="T0" fmla="*/ 0 w 109"/>
                  <a:gd name="T1" fmla="*/ 0 h 18"/>
                  <a:gd name="T2" fmla="*/ 25 w 109"/>
                  <a:gd name="T3" fmla="*/ 12 h 18"/>
                  <a:gd name="T4" fmla="*/ 50 w 109"/>
                  <a:gd name="T5" fmla="*/ 18 h 18"/>
                  <a:gd name="T6" fmla="*/ 77 w 109"/>
                  <a:gd name="T7" fmla="*/ 18 h 18"/>
                  <a:gd name="T8" fmla="*/ 109 w 109"/>
                  <a:gd name="T9" fmla="*/ 18 h 18"/>
                  <a:gd name="T10" fmla="*/ 0 60000 65536"/>
                  <a:gd name="T11" fmla="*/ 0 60000 65536"/>
                  <a:gd name="T12" fmla="*/ 0 60000 65536"/>
                  <a:gd name="T13" fmla="*/ 0 60000 65536"/>
                  <a:gd name="T14" fmla="*/ 0 60000 65536"/>
                  <a:gd name="T15" fmla="*/ 0 w 109"/>
                  <a:gd name="T16" fmla="*/ 0 h 18"/>
                  <a:gd name="T17" fmla="*/ 109 w 109"/>
                  <a:gd name="T18" fmla="*/ 18 h 18"/>
                </a:gdLst>
                <a:ahLst/>
                <a:cxnLst>
                  <a:cxn ang="T10">
                    <a:pos x="T0" y="T1"/>
                  </a:cxn>
                  <a:cxn ang="T11">
                    <a:pos x="T2" y="T3"/>
                  </a:cxn>
                  <a:cxn ang="T12">
                    <a:pos x="T4" y="T5"/>
                  </a:cxn>
                  <a:cxn ang="T13">
                    <a:pos x="T6" y="T7"/>
                  </a:cxn>
                  <a:cxn ang="T14">
                    <a:pos x="T8" y="T9"/>
                  </a:cxn>
                </a:cxnLst>
                <a:rect l="T15" t="T16" r="T17" b="T18"/>
                <a:pathLst>
                  <a:path w="109" h="18">
                    <a:moveTo>
                      <a:pt x="0" y="0"/>
                    </a:moveTo>
                    <a:lnTo>
                      <a:pt x="25" y="12"/>
                    </a:lnTo>
                    <a:lnTo>
                      <a:pt x="50" y="18"/>
                    </a:lnTo>
                    <a:lnTo>
                      <a:pt x="77" y="18"/>
                    </a:lnTo>
                    <a:lnTo>
                      <a:pt x="109" y="18"/>
                    </a:lnTo>
                  </a:path>
                </a:pathLst>
              </a:custGeom>
              <a:noFill/>
              <a:ln w="6350">
                <a:solidFill>
                  <a:srgbClr val="000000"/>
                </a:solidFill>
                <a:prstDash val="solid"/>
                <a:round/>
                <a:headEnd/>
                <a:tailEnd/>
              </a:ln>
            </p:spPr>
            <p:txBody>
              <a:bodyPr/>
              <a:lstStyle/>
              <a:p>
                <a:endParaRPr lang="ru-RU" dirty="0"/>
              </a:p>
            </p:txBody>
          </p:sp>
          <p:sp>
            <p:nvSpPr>
              <p:cNvPr id="26659" name="Freeform 162"/>
              <p:cNvSpPr>
                <a:spLocks/>
              </p:cNvSpPr>
              <p:nvPr/>
            </p:nvSpPr>
            <p:spPr bwMode="auto">
              <a:xfrm>
                <a:off x="5620" y="8861"/>
                <a:ext cx="92" cy="67"/>
              </a:xfrm>
              <a:custGeom>
                <a:avLst/>
                <a:gdLst>
                  <a:gd name="T0" fmla="*/ 0 w 92"/>
                  <a:gd name="T1" fmla="*/ 0 h 67"/>
                  <a:gd name="T2" fmla="*/ 30 w 92"/>
                  <a:gd name="T3" fmla="*/ 18 h 67"/>
                  <a:gd name="T4" fmla="*/ 50 w 92"/>
                  <a:gd name="T5" fmla="*/ 38 h 67"/>
                  <a:gd name="T6" fmla="*/ 71 w 92"/>
                  <a:gd name="T7" fmla="*/ 59 h 67"/>
                  <a:gd name="T8" fmla="*/ 92 w 92"/>
                  <a:gd name="T9" fmla="*/ 67 h 67"/>
                  <a:gd name="T10" fmla="*/ 0 60000 65536"/>
                  <a:gd name="T11" fmla="*/ 0 60000 65536"/>
                  <a:gd name="T12" fmla="*/ 0 60000 65536"/>
                  <a:gd name="T13" fmla="*/ 0 60000 65536"/>
                  <a:gd name="T14" fmla="*/ 0 60000 65536"/>
                  <a:gd name="T15" fmla="*/ 0 w 92"/>
                  <a:gd name="T16" fmla="*/ 0 h 67"/>
                  <a:gd name="T17" fmla="*/ 92 w 92"/>
                  <a:gd name="T18" fmla="*/ 67 h 67"/>
                </a:gdLst>
                <a:ahLst/>
                <a:cxnLst>
                  <a:cxn ang="T10">
                    <a:pos x="T0" y="T1"/>
                  </a:cxn>
                  <a:cxn ang="T11">
                    <a:pos x="T2" y="T3"/>
                  </a:cxn>
                  <a:cxn ang="T12">
                    <a:pos x="T4" y="T5"/>
                  </a:cxn>
                  <a:cxn ang="T13">
                    <a:pos x="T6" y="T7"/>
                  </a:cxn>
                  <a:cxn ang="T14">
                    <a:pos x="T8" y="T9"/>
                  </a:cxn>
                </a:cxnLst>
                <a:rect l="T15" t="T16" r="T17" b="T18"/>
                <a:pathLst>
                  <a:path w="92" h="67">
                    <a:moveTo>
                      <a:pt x="0" y="0"/>
                    </a:moveTo>
                    <a:lnTo>
                      <a:pt x="30" y="18"/>
                    </a:lnTo>
                    <a:lnTo>
                      <a:pt x="50" y="38"/>
                    </a:lnTo>
                    <a:lnTo>
                      <a:pt x="71" y="59"/>
                    </a:lnTo>
                    <a:lnTo>
                      <a:pt x="92" y="67"/>
                    </a:lnTo>
                  </a:path>
                </a:pathLst>
              </a:custGeom>
              <a:noFill/>
              <a:ln w="6350">
                <a:solidFill>
                  <a:srgbClr val="000000"/>
                </a:solidFill>
                <a:prstDash val="solid"/>
                <a:round/>
                <a:headEnd/>
                <a:tailEnd/>
              </a:ln>
            </p:spPr>
            <p:txBody>
              <a:bodyPr/>
              <a:lstStyle/>
              <a:p>
                <a:endParaRPr lang="ru-RU" dirty="0"/>
              </a:p>
            </p:txBody>
          </p:sp>
        </p:grpSp>
        <p:grpSp>
          <p:nvGrpSpPr>
            <p:cNvPr id="14" name="Group 163"/>
            <p:cNvGrpSpPr>
              <a:grpSpLocks/>
            </p:cNvGrpSpPr>
            <p:nvPr/>
          </p:nvGrpSpPr>
          <p:grpSpPr bwMode="auto">
            <a:xfrm rot="3940573">
              <a:off x="8262" y="9105"/>
              <a:ext cx="1109" cy="1354"/>
              <a:chOff x="3676" y="9737"/>
              <a:chExt cx="1118" cy="1144"/>
            </a:xfrm>
          </p:grpSpPr>
          <p:sp>
            <p:nvSpPr>
              <p:cNvPr id="26641" name="Freeform 164"/>
              <p:cNvSpPr>
                <a:spLocks/>
              </p:cNvSpPr>
              <p:nvPr/>
            </p:nvSpPr>
            <p:spPr bwMode="auto">
              <a:xfrm>
                <a:off x="3676" y="9737"/>
                <a:ext cx="1118" cy="1144"/>
              </a:xfrm>
              <a:custGeom>
                <a:avLst/>
                <a:gdLst>
                  <a:gd name="T0" fmla="*/ 14 w 1118"/>
                  <a:gd name="T1" fmla="*/ 53 h 1144"/>
                  <a:gd name="T2" fmla="*/ 750 w 1118"/>
                  <a:gd name="T3" fmla="*/ 0 h 1144"/>
                  <a:gd name="T4" fmla="*/ 960 w 1118"/>
                  <a:gd name="T5" fmla="*/ 157 h 1144"/>
                  <a:gd name="T6" fmla="*/ 1039 w 1118"/>
                  <a:gd name="T7" fmla="*/ 250 h 1144"/>
                  <a:gd name="T8" fmla="*/ 1091 w 1118"/>
                  <a:gd name="T9" fmla="*/ 354 h 1144"/>
                  <a:gd name="T10" fmla="*/ 1104 w 1118"/>
                  <a:gd name="T11" fmla="*/ 473 h 1144"/>
                  <a:gd name="T12" fmla="*/ 1118 w 1118"/>
                  <a:gd name="T13" fmla="*/ 657 h 1144"/>
                  <a:gd name="T14" fmla="*/ 1091 w 1118"/>
                  <a:gd name="T15" fmla="*/ 827 h 1144"/>
                  <a:gd name="T16" fmla="*/ 1000 w 1118"/>
                  <a:gd name="T17" fmla="*/ 986 h 1144"/>
                  <a:gd name="T18" fmla="*/ 0 w 1118"/>
                  <a:gd name="T19" fmla="*/ 1144 h 1144"/>
                  <a:gd name="T20" fmla="*/ 118 w 1118"/>
                  <a:gd name="T21" fmla="*/ 986 h 1144"/>
                  <a:gd name="T22" fmla="*/ 184 w 1118"/>
                  <a:gd name="T23" fmla="*/ 802 h 1144"/>
                  <a:gd name="T24" fmla="*/ 198 w 1118"/>
                  <a:gd name="T25" fmla="*/ 577 h 1144"/>
                  <a:gd name="T26" fmla="*/ 198 w 1118"/>
                  <a:gd name="T27" fmla="*/ 434 h 1144"/>
                  <a:gd name="T28" fmla="*/ 91 w 1118"/>
                  <a:gd name="T29" fmla="*/ 223 h 1144"/>
                  <a:gd name="T30" fmla="*/ 14 w 1118"/>
                  <a:gd name="T31" fmla="*/ 53 h 1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18"/>
                  <a:gd name="T49" fmla="*/ 0 h 1144"/>
                  <a:gd name="T50" fmla="*/ 1118 w 1118"/>
                  <a:gd name="T51" fmla="*/ 1144 h 1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18" h="1144">
                    <a:moveTo>
                      <a:pt x="14" y="53"/>
                    </a:moveTo>
                    <a:lnTo>
                      <a:pt x="750" y="0"/>
                    </a:lnTo>
                    <a:lnTo>
                      <a:pt x="960" y="157"/>
                    </a:lnTo>
                    <a:lnTo>
                      <a:pt x="1039" y="250"/>
                    </a:lnTo>
                    <a:lnTo>
                      <a:pt x="1091" y="354"/>
                    </a:lnTo>
                    <a:lnTo>
                      <a:pt x="1104" y="473"/>
                    </a:lnTo>
                    <a:lnTo>
                      <a:pt x="1118" y="657"/>
                    </a:lnTo>
                    <a:lnTo>
                      <a:pt x="1091" y="827"/>
                    </a:lnTo>
                    <a:lnTo>
                      <a:pt x="1000" y="986"/>
                    </a:lnTo>
                    <a:lnTo>
                      <a:pt x="0" y="1144"/>
                    </a:lnTo>
                    <a:lnTo>
                      <a:pt x="118" y="986"/>
                    </a:lnTo>
                    <a:lnTo>
                      <a:pt x="184" y="802"/>
                    </a:lnTo>
                    <a:lnTo>
                      <a:pt x="198" y="577"/>
                    </a:lnTo>
                    <a:lnTo>
                      <a:pt x="198" y="434"/>
                    </a:lnTo>
                    <a:lnTo>
                      <a:pt x="91" y="223"/>
                    </a:lnTo>
                    <a:lnTo>
                      <a:pt x="14" y="53"/>
                    </a:lnTo>
                    <a:close/>
                  </a:path>
                </a:pathLst>
              </a:custGeom>
              <a:solidFill>
                <a:srgbClr val="9FBFFF"/>
              </a:solidFill>
              <a:ln w="6350">
                <a:solidFill>
                  <a:srgbClr val="000000"/>
                </a:solidFill>
                <a:prstDash val="solid"/>
                <a:round/>
                <a:headEnd/>
                <a:tailEnd/>
              </a:ln>
            </p:spPr>
            <p:txBody>
              <a:bodyPr/>
              <a:lstStyle/>
              <a:p>
                <a:endParaRPr lang="ru-RU" dirty="0"/>
              </a:p>
            </p:txBody>
          </p:sp>
          <p:sp>
            <p:nvSpPr>
              <p:cNvPr id="26642" name="Oval 165"/>
              <p:cNvSpPr>
                <a:spLocks noChangeArrowheads="1"/>
              </p:cNvSpPr>
              <p:nvPr/>
            </p:nvSpPr>
            <p:spPr bwMode="auto">
              <a:xfrm>
                <a:off x="4399" y="10565"/>
                <a:ext cx="159" cy="144"/>
              </a:xfrm>
              <a:prstGeom prst="ellipse">
                <a:avLst/>
              </a:prstGeom>
              <a:solidFill>
                <a:srgbClr val="FFFFFF"/>
              </a:solidFill>
              <a:ln w="6350">
                <a:solidFill>
                  <a:srgbClr val="000000"/>
                </a:solidFill>
                <a:round/>
                <a:headEnd/>
                <a:tailEnd/>
              </a:ln>
            </p:spPr>
            <p:txBody>
              <a:bodyPr/>
              <a:lstStyle/>
              <a:p>
                <a:endParaRPr lang="ru-RU" dirty="0"/>
              </a:p>
            </p:txBody>
          </p:sp>
        </p:grpSp>
      </p:grpSp>
      <p:sp>
        <p:nvSpPr>
          <p:cNvPr id="27814" name="AutoShape 166"/>
          <p:cNvSpPr>
            <a:spLocks noChangeArrowheads="1"/>
          </p:cNvSpPr>
          <p:nvPr/>
        </p:nvSpPr>
        <p:spPr bwMode="auto">
          <a:xfrm rot="2060903">
            <a:off x="3352800" y="4495800"/>
            <a:ext cx="838200" cy="228600"/>
          </a:xfrm>
          <a:prstGeom prst="leftRightArrow">
            <a:avLst>
              <a:gd name="adj1" fmla="val 50000"/>
              <a:gd name="adj2" fmla="val 73333"/>
            </a:avLst>
          </a:prstGeom>
          <a:solidFill>
            <a:schemeClr val="accent1"/>
          </a:solidFill>
          <a:ln w="9525">
            <a:solidFill>
              <a:schemeClr val="tx1"/>
            </a:solidFill>
            <a:miter lim="800000"/>
            <a:headEnd/>
            <a:tailEnd/>
          </a:ln>
        </p:spPr>
        <p:txBody>
          <a:bodyPr wrap="none" anchor="ctr"/>
          <a:lstStyle/>
          <a:p>
            <a:endParaRPr lang="ru-RU" dirty="0"/>
          </a:p>
        </p:txBody>
      </p:sp>
      <p:pic>
        <p:nvPicPr>
          <p:cNvPr id="23554" name="Picture 2" descr="C:\Program Files\Microsoft Office\MEDIA\CAGCAT10\j0292020.wmf"/>
          <p:cNvPicPr>
            <a:picLocks noChangeAspect="1" noChangeArrowheads="1"/>
          </p:cNvPicPr>
          <p:nvPr/>
        </p:nvPicPr>
        <p:blipFill>
          <a:blip r:embed="rId4" cstate="print"/>
          <a:srcRect/>
          <a:stretch>
            <a:fillRect/>
          </a:stretch>
        </p:blipFill>
        <p:spPr bwMode="auto">
          <a:xfrm>
            <a:off x="611560" y="332656"/>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slide(fromTop)">
                                      <p:cBhvr>
                                        <p:cTn id="7" dur="1000"/>
                                        <p:tgtEl>
                                          <p:spTgt spid="23554"/>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7697"/>
                                        </p:tgtEl>
                                        <p:attrNameLst>
                                          <p:attrName>style.visibility</p:attrName>
                                        </p:attrNameLst>
                                      </p:cBhvr>
                                      <p:to>
                                        <p:strVal val="visible"/>
                                      </p:to>
                                    </p:set>
                                    <p:anim calcmode="lin" valueType="num">
                                      <p:cBhvr>
                                        <p:cTn id="11" dur="2000" fill="hold"/>
                                        <p:tgtEl>
                                          <p:spTgt spid="27697"/>
                                        </p:tgtEl>
                                        <p:attrNameLst>
                                          <p:attrName>ppt_w</p:attrName>
                                        </p:attrNameLst>
                                      </p:cBhvr>
                                      <p:tavLst>
                                        <p:tav tm="0">
                                          <p:val>
                                            <p:strVal val="#ppt_w*0.70"/>
                                          </p:val>
                                        </p:tav>
                                        <p:tav tm="100000">
                                          <p:val>
                                            <p:strVal val="#ppt_w"/>
                                          </p:val>
                                        </p:tav>
                                      </p:tavLst>
                                    </p:anim>
                                    <p:anim calcmode="lin" valueType="num">
                                      <p:cBhvr>
                                        <p:cTn id="12" dur="2000" fill="hold"/>
                                        <p:tgtEl>
                                          <p:spTgt spid="27697"/>
                                        </p:tgtEl>
                                        <p:attrNameLst>
                                          <p:attrName>ppt_h</p:attrName>
                                        </p:attrNameLst>
                                      </p:cBhvr>
                                      <p:tavLst>
                                        <p:tav tm="0">
                                          <p:val>
                                            <p:strVal val="#ppt_h"/>
                                          </p:val>
                                        </p:tav>
                                        <p:tav tm="100000">
                                          <p:val>
                                            <p:strVal val="#ppt_h"/>
                                          </p:val>
                                        </p:tav>
                                      </p:tavLst>
                                    </p:anim>
                                    <p:animEffect transition="in" filter="fade">
                                      <p:cBhvr>
                                        <p:cTn id="13" dur="2000"/>
                                        <p:tgtEl>
                                          <p:spTgt spid="2769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27698"/>
                                        </p:tgtEl>
                                        <p:attrNameLst>
                                          <p:attrName>style.visibility</p:attrName>
                                        </p:attrNameLst>
                                      </p:cBhvr>
                                      <p:to>
                                        <p:strVal val="visible"/>
                                      </p:to>
                                    </p:set>
                                    <p:anim calcmode="lin" valueType="num">
                                      <p:cBhvr>
                                        <p:cTn id="16" dur="2000" fill="hold"/>
                                        <p:tgtEl>
                                          <p:spTgt spid="27698"/>
                                        </p:tgtEl>
                                        <p:attrNameLst>
                                          <p:attrName>ppt_w</p:attrName>
                                        </p:attrNameLst>
                                      </p:cBhvr>
                                      <p:tavLst>
                                        <p:tav tm="0">
                                          <p:val>
                                            <p:strVal val="#ppt_w*0.70"/>
                                          </p:val>
                                        </p:tav>
                                        <p:tav tm="100000">
                                          <p:val>
                                            <p:strVal val="#ppt_w"/>
                                          </p:val>
                                        </p:tav>
                                      </p:tavLst>
                                    </p:anim>
                                    <p:anim calcmode="lin" valueType="num">
                                      <p:cBhvr>
                                        <p:cTn id="17" dur="2000" fill="hold"/>
                                        <p:tgtEl>
                                          <p:spTgt spid="27698"/>
                                        </p:tgtEl>
                                        <p:attrNameLst>
                                          <p:attrName>ppt_h</p:attrName>
                                        </p:attrNameLst>
                                      </p:cBhvr>
                                      <p:tavLst>
                                        <p:tav tm="0">
                                          <p:val>
                                            <p:strVal val="#ppt_h"/>
                                          </p:val>
                                        </p:tav>
                                        <p:tav tm="100000">
                                          <p:val>
                                            <p:strVal val="#ppt_h"/>
                                          </p:val>
                                        </p:tav>
                                      </p:tavLst>
                                    </p:anim>
                                    <p:animEffect transition="in" filter="fade">
                                      <p:cBhvr>
                                        <p:cTn id="18" dur="2000"/>
                                        <p:tgtEl>
                                          <p:spTgt spid="27698"/>
                                        </p:tgtEl>
                                      </p:cBhvr>
                                    </p:animEffect>
                                  </p:childTnLst>
                                </p:cTn>
                              </p:par>
                            </p:childTnLst>
                          </p:cTn>
                        </p:par>
                        <p:par>
                          <p:cTn id="19" fill="hold">
                            <p:stCondLst>
                              <p:cond delay="3000"/>
                            </p:stCondLst>
                            <p:childTnLst>
                              <p:par>
                                <p:cTn id="20" presetID="29" presetClass="entr" presetSubtype="0" fill="hold" grpId="0" nodeType="afterEffect">
                                  <p:stCondLst>
                                    <p:cond delay="0"/>
                                  </p:stCondLst>
                                  <p:childTnLst>
                                    <p:set>
                                      <p:cBhvr>
                                        <p:cTn id="21" dur="1" fill="hold">
                                          <p:stCondLst>
                                            <p:cond delay="0"/>
                                          </p:stCondLst>
                                        </p:cTn>
                                        <p:tgtEl>
                                          <p:spTgt spid="27699"/>
                                        </p:tgtEl>
                                        <p:attrNameLst>
                                          <p:attrName>style.visibility</p:attrName>
                                        </p:attrNameLst>
                                      </p:cBhvr>
                                      <p:to>
                                        <p:strVal val="visible"/>
                                      </p:to>
                                    </p:set>
                                    <p:anim calcmode="lin" valueType="num">
                                      <p:cBhvr>
                                        <p:cTn id="22" dur="2000" fill="hold"/>
                                        <p:tgtEl>
                                          <p:spTgt spid="27699"/>
                                        </p:tgtEl>
                                        <p:attrNameLst>
                                          <p:attrName>ppt_x</p:attrName>
                                        </p:attrNameLst>
                                      </p:cBhvr>
                                      <p:tavLst>
                                        <p:tav tm="0">
                                          <p:val>
                                            <p:strVal val="#ppt_x-.2"/>
                                          </p:val>
                                        </p:tav>
                                        <p:tav tm="100000">
                                          <p:val>
                                            <p:strVal val="#ppt_x"/>
                                          </p:val>
                                        </p:tav>
                                      </p:tavLst>
                                    </p:anim>
                                    <p:anim calcmode="lin" valueType="num">
                                      <p:cBhvr>
                                        <p:cTn id="23" dur="2000" fill="hold"/>
                                        <p:tgtEl>
                                          <p:spTgt spid="27699"/>
                                        </p:tgtEl>
                                        <p:attrNameLst>
                                          <p:attrName>ppt_y</p:attrName>
                                        </p:attrNameLst>
                                      </p:cBhvr>
                                      <p:tavLst>
                                        <p:tav tm="0">
                                          <p:val>
                                            <p:strVal val="#ppt_y"/>
                                          </p:val>
                                        </p:tav>
                                        <p:tav tm="100000">
                                          <p:val>
                                            <p:strVal val="#ppt_y"/>
                                          </p:val>
                                        </p:tav>
                                      </p:tavLst>
                                    </p:anim>
                                    <p:animEffect transition="in" filter="wipe(right)" prLst="gradientSize: 0.1">
                                      <p:cBhvr>
                                        <p:cTn id="24" dur="2000"/>
                                        <p:tgtEl>
                                          <p:spTgt spid="27699"/>
                                        </p:tgtEl>
                                      </p:cBhvr>
                                    </p:animEffect>
                                  </p:childTnLst>
                                </p:cTn>
                              </p:par>
                            </p:childTnLst>
                          </p:cTn>
                        </p:par>
                        <p:par>
                          <p:cTn id="25" fill="hold">
                            <p:stCondLst>
                              <p:cond delay="5000"/>
                            </p:stCondLst>
                            <p:childTnLst>
                              <p:par>
                                <p:cTn id="26" presetID="29" presetClass="entr" presetSubtype="0" fill="hold" grpId="0" nodeType="afterEffect">
                                  <p:stCondLst>
                                    <p:cond delay="0"/>
                                  </p:stCondLst>
                                  <p:childTnLst>
                                    <p:set>
                                      <p:cBhvr>
                                        <p:cTn id="27" dur="1" fill="hold">
                                          <p:stCondLst>
                                            <p:cond delay="0"/>
                                          </p:stCondLst>
                                        </p:cTn>
                                        <p:tgtEl>
                                          <p:spTgt spid="27700"/>
                                        </p:tgtEl>
                                        <p:attrNameLst>
                                          <p:attrName>style.visibility</p:attrName>
                                        </p:attrNameLst>
                                      </p:cBhvr>
                                      <p:to>
                                        <p:strVal val="visible"/>
                                      </p:to>
                                    </p:set>
                                    <p:anim calcmode="lin" valueType="num">
                                      <p:cBhvr>
                                        <p:cTn id="28" dur="2000" fill="hold"/>
                                        <p:tgtEl>
                                          <p:spTgt spid="27700"/>
                                        </p:tgtEl>
                                        <p:attrNameLst>
                                          <p:attrName>ppt_x</p:attrName>
                                        </p:attrNameLst>
                                      </p:cBhvr>
                                      <p:tavLst>
                                        <p:tav tm="0">
                                          <p:val>
                                            <p:strVal val="#ppt_x-.2"/>
                                          </p:val>
                                        </p:tav>
                                        <p:tav tm="100000">
                                          <p:val>
                                            <p:strVal val="#ppt_x"/>
                                          </p:val>
                                        </p:tav>
                                      </p:tavLst>
                                    </p:anim>
                                    <p:anim calcmode="lin" valueType="num">
                                      <p:cBhvr>
                                        <p:cTn id="29" dur="2000" fill="hold"/>
                                        <p:tgtEl>
                                          <p:spTgt spid="27700"/>
                                        </p:tgtEl>
                                        <p:attrNameLst>
                                          <p:attrName>ppt_y</p:attrName>
                                        </p:attrNameLst>
                                      </p:cBhvr>
                                      <p:tavLst>
                                        <p:tav tm="0">
                                          <p:val>
                                            <p:strVal val="#ppt_y"/>
                                          </p:val>
                                        </p:tav>
                                        <p:tav tm="100000">
                                          <p:val>
                                            <p:strVal val="#ppt_y"/>
                                          </p:val>
                                        </p:tav>
                                      </p:tavLst>
                                    </p:anim>
                                    <p:animEffect transition="in" filter="wipe(right)" prLst="gradientSize: 0.1">
                                      <p:cBhvr>
                                        <p:cTn id="30" dur="2000"/>
                                        <p:tgtEl>
                                          <p:spTgt spid="27700"/>
                                        </p:tgtEl>
                                      </p:cBhvr>
                                    </p:animEffect>
                                  </p:childTnLst>
                                </p:cTn>
                              </p:par>
                            </p:childTnLst>
                          </p:cTn>
                        </p:par>
                        <p:par>
                          <p:cTn id="31" fill="hold">
                            <p:stCondLst>
                              <p:cond delay="7000"/>
                            </p:stCondLst>
                            <p:childTnLst>
                              <p:par>
                                <p:cTn id="32" presetID="29" presetClass="entr" presetSubtype="0" fill="hold" grpId="0" nodeType="afterEffect">
                                  <p:stCondLst>
                                    <p:cond delay="0"/>
                                  </p:stCondLst>
                                  <p:childTnLst>
                                    <p:set>
                                      <p:cBhvr>
                                        <p:cTn id="33" dur="1" fill="hold">
                                          <p:stCondLst>
                                            <p:cond delay="0"/>
                                          </p:stCondLst>
                                        </p:cTn>
                                        <p:tgtEl>
                                          <p:spTgt spid="27701"/>
                                        </p:tgtEl>
                                        <p:attrNameLst>
                                          <p:attrName>style.visibility</p:attrName>
                                        </p:attrNameLst>
                                      </p:cBhvr>
                                      <p:to>
                                        <p:strVal val="visible"/>
                                      </p:to>
                                    </p:set>
                                    <p:anim calcmode="lin" valueType="num">
                                      <p:cBhvr>
                                        <p:cTn id="34" dur="2000" fill="hold"/>
                                        <p:tgtEl>
                                          <p:spTgt spid="27701"/>
                                        </p:tgtEl>
                                        <p:attrNameLst>
                                          <p:attrName>ppt_x</p:attrName>
                                        </p:attrNameLst>
                                      </p:cBhvr>
                                      <p:tavLst>
                                        <p:tav tm="0">
                                          <p:val>
                                            <p:strVal val="#ppt_x-.2"/>
                                          </p:val>
                                        </p:tav>
                                        <p:tav tm="100000">
                                          <p:val>
                                            <p:strVal val="#ppt_x"/>
                                          </p:val>
                                        </p:tav>
                                      </p:tavLst>
                                    </p:anim>
                                    <p:anim calcmode="lin" valueType="num">
                                      <p:cBhvr>
                                        <p:cTn id="35" dur="2000" fill="hold"/>
                                        <p:tgtEl>
                                          <p:spTgt spid="27701"/>
                                        </p:tgtEl>
                                        <p:attrNameLst>
                                          <p:attrName>ppt_y</p:attrName>
                                        </p:attrNameLst>
                                      </p:cBhvr>
                                      <p:tavLst>
                                        <p:tav tm="0">
                                          <p:val>
                                            <p:strVal val="#ppt_y"/>
                                          </p:val>
                                        </p:tav>
                                        <p:tav tm="100000">
                                          <p:val>
                                            <p:strVal val="#ppt_y"/>
                                          </p:val>
                                        </p:tav>
                                      </p:tavLst>
                                    </p:anim>
                                    <p:animEffect transition="in" filter="wipe(right)" prLst="gradientSize: 0.1">
                                      <p:cBhvr>
                                        <p:cTn id="36" dur="2000"/>
                                        <p:tgtEl>
                                          <p:spTgt spid="27701"/>
                                        </p:tgtEl>
                                      </p:cBhvr>
                                    </p:animEffect>
                                  </p:childTnLst>
                                </p:cTn>
                              </p:par>
                              <p:par>
                                <p:cTn id="37" presetID="55"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000" fill="hold"/>
                                        <p:tgtEl>
                                          <p:spTgt spid="3"/>
                                        </p:tgtEl>
                                        <p:attrNameLst>
                                          <p:attrName>ppt_w</p:attrName>
                                        </p:attrNameLst>
                                      </p:cBhvr>
                                      <p:tavLst>
                                        <p:tav tm="0">
                                          <p:val>
                                            <p:strVal val="#ppt_w*0.70"/>
                                          </p:val>
                                        </p:tav>
                                        <p:tav tm="100000">
                                          <p:val>
                                            <p:strVal val="#ppt_w"/>
                                          </p:val>
                                        </p:tav>
                                      </p:tavLst>
                                    </p:anim>
                                    <p:anim calcmode="lin" valueType="num">
                                      <p:cBhvr>
                                        <p:cTn id="40" dur="2000" fill="hold"/>
                                        <p:tgtEl>
                                          <p:spTgt spid="3"/>
                                        </p:tgtEl>
                                        <p:attrNameLst>
                                          <p:attrName>ppt_h</p:attrName>
                                        </p:attrNameLst>
                                      </p:cBhvr>
                                      <p:tavLst>
                                        <p:tav tm="0">
                                          <p:val>
                                            <p:strVal val="#ppt_h"/>
                                          </p:val>
                                        </p:tav>
                                        <p:tav tm="100000">
                                          <p:val>
                                            <p:strVal val="#ppt_h"/>
                                          </p:val>
                                        </p:tav>
                                      </p:tavLst>
                                    </p:anim>
                                    <p:animEffect transition="in" filter="fade">
                                      <p:cBhvr>
                                        <p:cTn id="41" dur="2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2000" fill="hold"/>
                                        <p:tgtEl>
                                          <p:spTgt spid="2"/>
                                        </p:tgtEl>
                                        <p:attrNameLst>
                                          <p:attrName>ppt_w</p:attrName>
                                        </p:attrNameLst>
                                      </p:cBhvr>
                                      <p:tavLst>
                                        <p:tav tm="0">
                                          <p:val>
                                            <p:strVal val="#ppt_w*0.70"/>
                                          </p:val>
                                        </p:tav>
                                        <p:tav tm="100000">
                                          <p:val>
                                            <p:strVal val="#ppt_w"/>
                                          </p:val>
                                        </p:tav>
                                      </p:tavLst>
                                    </p:anim>
                                    <p:anim calcmode="lin" valueType="num">
                                      <p:cBhvr>
                                        <p:cTn id="45" dur="2000" fill="hold"/>
                                        <p:tgtEl>
                                          <p:spTgt spid="2"/>
                                        </p:tgtEl>
                                        <p:attrNameLst>
                                          <p:attrName>ppt_h</p:attrName>
                                        </p:attrNameLst>
                                      </p:cBhvr>
                                      <p:tavLst>
                                        <p:tav tm="0">
                                          <p:val>
                                            <p:strVal val="#ppt_h"/>
                                          </p:val>
                                        </p:tav>
                                        <p:tav tm="100000">
                                          <p:val>
                                            <p:strVal val="#ppt_h"/>
                                          </p:val>
                                        </p:tav>
                                      </p:tavLst>
                                    </p:anim>
                                    <p:animEffect transition="in" filter="fade">
                                      <p:cBhvr>
                                        <p:cTn id="46" dur="2000"/>
                                        <p:tgtEl>
                                          <p:spTgt spid="2"/>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27814"/>
                                        </p:tgtEl>
                                        <p:attrNameLst>
                                          <p:attrName>style.visibility</p:attrName>
                                        </p:attrNameLst>
                                      </p:cBhvr>
                                      <p:to>
                                        <p:strVal val="visible"/>
                                      </p:to>
                                    </p:set>
                                    <p:anim calcmode="lin" valueType="num">
                                      <p:cBhvr>
                                        <p:cTn id="49" dur="2000" fill="hold"/>
                                        <p:tgtEl>
                                          <p:spTgt spid="27814"/>
                                        </p:tgtEl>
                                        <p:attrNameLst>
                                          <p:attrName>ppt_w</p:attrName>
                                        </p:attrNameLst>
                                      </p:cBhvr>
                                      <p:tavLst>
                                        <p:tav tm="0">
                                          <p:val>
                                            <p:strVal val="#ppt_w*0.70"/>
                                          </p:val>
                                        </p:tav>
                                        <p:tav tm="100000">
                                          <p:val>
                                            <p:strVal val="#ppt_w"/>
                                          </p:val>
                                        </p:tav>
                                      </p:tavLst>
                                    </p:anim>
                                    <p:anim calcmode="lin" valueType="num">
                                      <p:cBhvr>
                                        <p:cTn id="50" dur="2000" fill="hold"/>
                                        <p:tgtEl>
                                          <p:spTgt spid="27814"/>
                                        </p:tgtEl>
                                        <p:attrNameLst>
                                          <p:attrName>ppt_h</p:attrName>
                                        </p:attrNameLst>
                                      </p:cBhvr>
                                      <p:tavLst>
                                        <p:tav tm="0">
                                          <p:val>
                                            <p:strVal val="#ppt_h"/>
                                          </p:val>
                                        </p:tav>
                                        <p:tav tm="100000">
                                          <p:val>
                                            <p:strVal val="#ppt_h"/>
                                          </p:val>
                                        </p:tav>
                                      </p:tavLst>
                                    </p:anim>
                                    <p:animEffect transition="in" filter="fade">
                                      <p:cBhvr>
                                        <p:cTn id="51" dur="2000"/>
                                        <p:tgtEl>
                                          <p:spTgt spid="27814"/>
                                        </p:tgtEl>
                                      </p:cBhvr>
                                    </p:animEffect>
                                  </p:childTnLst>
                                </p:cTn>
                              </p:par>
                            </p:childTnLst>
                          </p:cTn>
                        </p:par>
                        <p:par>
                          <p:cTn id="52" fill="hold">
                            <p:stCondLst>
                              <p:cond delay="9000"/>
                            </p:stCondLst>
                            <p:childTnLst>
                              <p:par>
                                <p:cTn id="53" presetID="29" presetClass="entr" presetSubtype="0" fill="hold" grpId="0" nodeType="afterEffect">
                                  <p:stCondLst>
                                    <p:cond delay="0"/>
                                  </p:stCondLst>
                                  <p:childTnLst>
                                    <p:set>
                                      <p:cBhvr>
                                        <p:cTn id="54" dur="1" fill="hold">
                                          <p:stCondLst>
                                            <p:cond delay="0"/>
                                          </p:stCondLst>
                                        </p:cTn>
                                        <p:tgtEl>
                                          <p:spTgt spid="27702"/>
                                        </p:tgtEl>
                                        <p:attrNameLst>
                                          <p:attrName>style.visibility</p:attrName>
                                        </p:attrNameLst>
                                      </p:cBhvr>
                                      <p:to>
                                        <p:strVal val="visible"/>
                                      </p:to>
                                    </p:set>
                                    <p:anim calcmode="lin" valueType="num">
                                      <p:cBhvr>
                                        <p:cTn id="55" dur="2000" fill="hold"/>
                                        <p:tgtEl>
                                          <p:spTgt spid="27702"/>
                                        </p:tgtEl>
                                        <p:attrNameLst>
                                          <p:attrName>ppt_x</p:attrName>
                                        </p:attrNameLst>
                                      </p:cBhvr>
                                      <p:tavLst>
                                        <p:tav tm="0">
                                          <p:val>
                                            <p:strVal val="#ppt_x-.2"/>
                                          </p:val>
                                        </p:tav>
                                        <p:tav tm="100000">
                                          <p:val>
                                            <p:strVal val="#ppt_x"/>
                                          </p:val>
                                        </p:tav>
                                      </p:tavLst>
                                    </p:anim>
                                    <p:anim calcmode="lin" valueType="num">
                                      <p:cBhvr>
                                        <p:cTn id="56" dur="2000" fill="hold"/>
                                        <p:tgtEl>
                                          <p:spTgt spid="27702"/>
                                        </p:tgtEl>
                                        <p:attrNameLst>
                                          <p:attrName>ppt_y</p:attrName>
                                        </p:attrNameLst>
                                      </p:cBhvr>
                                      <p:tavLst>
                                        <p:tav tm="0">
                                          <p:val>
                                            <p:strVal val="#ppt_y"/>
                                          </p:val>
                                        </p:tav>
                                        <p:tav tm="100000">
                                          <p:val>
                                            <p:strVal val="#ppt_y"/>
                                          </p:val>
                                        </p:tav>
                                      </p:tavLst>
                                    </p:anim>
                                    <p:animEffect transition="in" filter="wipe(right)" prLst="gradientSize: 0.1">
                                      <p:cBhvr>
                                        <p:cTn id="57" dur="2000"/>
                                        <p:tgtEl>
                                          <p:spTgt spid="27702"/>
                                        </p:tgtEl>
                                      </p:cBhvr>
                                    </p:animEffect>
                                  </p:childTnLst>
                                </p:cTn>
                              </p:par>
                              <p:par>
                                <p:cTn id="58" presetID="55" presetClass="entr" presetSubtype="0" fill="hold" nodeType="withEffect">
                                  <p:stCondLst>
                                    <p:cond delay="0"/>
                                  </p:stCondLst>
                                  <p:childTnLst>
                                    <p:set>
                                      <p:cBhvr>
                                        <p:cTn id="59" dur="1" fill="hold">
                                          <p:stCondLst>
                                            <p:cond delay="0"/>
                                          </p:stCondLst>
                                        </p:cTn>
                                        <p:tgtEl>
                                          <p:spTgt spid="26635"/>
                                        </p:tgtEl>
                                        <p:attrNameLst>
                                          <p:attrName>style.visibility</p:attrName>
                                        </p:attrNameLst>
                                      </p:cBhvr>
                                      <p:to>
                                        <p:strVal val="visible"/>
                                      </p:to>
                                    </p:set>
                                    <p:anim calcmode="lin" valueType="num">
                                      <p:cBhvr>
                                        <p:cTn id="60" dur="2000" fill="hold"/>
                                        <p:tgtEl>
                                          <p:spTgt spid="26635"/>
                                        </p:tgtEl>
                                        <p:attrNameLst>
                                          <p:attrName>ppt_w</p:attrName>
                                        </p:attrNameLst>
                                      </p:cBhvr>
                                      <p:tavLst>
                                        <p:tav tm="0">
                                          <p:val>
                                            <p:strVal val="#ppt_w*0.70"/>
                                          </p:val>
                                        </p:tav>
                                        <p:tav tm="100000">
                                          <p:val>
                                            <p:strVal val="#ppt_w"/>
                                          </p:val>
                                        </p:tav>
                                      </p:tavLst>
                                    </p:anim>
                                    <p:anim calcmode="lin" valueType="num">
                                      <p:cBhvr>
                                        <p:cTn id="61" dur="2000" fill="hold"/>
                                        <p:tgtEl>
                                          <p:spTgt spid="26635"/>
                                        </p:tgtEl>
                                        <p:attrNameLst>
                                          <p:attrName>ppt_h</p:attrName>
                                        </p:attrNameLst>
                                      </p:cBhvr>
                                      <p:tavLst>
                                        <p:tav tm="0">
                                          <p:val>
                                            <p:strVal val="#ppt_h"/>
                                          </p:val>
                                        </p:tav>
                                        <p:tav tm="100000">
                                          <p:val>
                                            <p:strVal val="#ppt_h"/>
                                          </p:val>
                                        </p:tav>
                                      </p:tavLst>
                                    </p:anim>
                                    <p:animEffect transition="in" filter="fade">
                                      <p:cBhvr>
                                        <p:cTn id="62" dur="2000"/>
                                        <p:tgtEl>
                                          <p:spTgt spid="26635"/>
                                        </p:tgtEl>
                                      </p:cBhvr>
                                    </p:animEffect>
                                  </p:childTnLst>
                                </p:cTn>
                              </p:par>
                              <p:par>
                                <p:cTn id="63" presetID="55"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2000" fill="hold"/>
                                        <p:tgtEl>
                                          <p:spTgt spid="12"/>
                                        </p:tgtEl>
                                        <p:attrNameLst>
                                          <p:attrName>ppt_w</p:attrName>
                                        </p:attrNameLst>
                                      </p:cBhvr>
                                      <p:tavLst>
                                        <p:tav tm="0">
                                          <p:val>
                                            <p:strVal val="#ppt_w*0.70"/>
                                          </p:val>
                                        </p:tav>
                                        <p:tav tm="100000">
                                          <p:val>
                                            <p:strVal val="#ppt_w"/>
                                          </p:val>
                                        </p:tav>
                                      </p:tavLst>
                                    </p:anim>
                                    <p:anim calcmode="lin" valueType="num">
                                      <p:cBhvr>
                                        <p:cTn id="66" dur="2000" fill="hold"/>
                                        <p:tgtEl>
                                          <p:spTgt spid="12"/>
                                        </p:tgtEl>
                                        <p:attrNameLst>
                                          <p:attrName>ppt_h</p:attrName>
                                        </p:attrNameLst>
                                      </p:cBhvr>
                                      <p:tavLst>
                                        <p:tav tm="0">
                                          <p:val>
                                            <p:strVal val="#ppt_h"/>
                                          </p:val>
                                        </p:tav>
                                        <p:tav tm="100000">
                                          <p:val>
                                            <p:strVal val="#ppt_h"/>
                                          </p:val>
                                        </p:tav>
                                      </p:tavLst>
                                    </p:anim>
                                    <p:animEffect transition="in" filter="fade">
                                      <p:cBhvr>
                                        <p:cTn id="67" dur="2000"/>
                                        <p:tgtEl>
                                          <p:spTgt spid="12"/>
                                        </p:tgtEl>
                                      </p:cBhvr>
                                    </p:animEffect>
                                  </p:childTnLst>
                                </p:cTn>
                              </p:par>
                              <p:par>
                                <p:cTn id="68" presetID="55" presetClass="entr" presetSubtype="0" fill="hold"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2000" fill="hold"/>
                                        <p:tgtEl>
                                          <p:spTgt spid="9"/>
                                        </p:tgtEl>
                                        <p:attrNameLst>
                                          <p:attrName>ppt_w</p:attrName>
                                        </p:attrNameLst>
                                      </p:cBhvr>
                                      <p:tavLst>
                                        <p:tav tm="0">
                                          <p:val>
                                            <p:strVal val="#ppt_w*0.70"/>
                                          </p:val>
                                        </p:tav>
                                        <p:tav tm="100000">
                                          <p:val>
                                            <p:strVal val="#ppt_w"/>
                                          </p:val>
                                        </p:tav>
                                      </p:tavLst>
                                    </p:anim>
                                    <p:anim calcmode="lin" valueType="num">
                                      <p:cBhvr>
                                        <p:cTn id="71" dur="2000" fill="hold"/>
                                        <p:tgtEl>
                                          <p:spTgt spid="9"/>
                                        </p:tgtEl>
                                        <p:attrNameLst>
                                          <p:attrName>ppt_h</p:attrName>
                                        </p:attrNameLst>
                                      </p:cBhvr>
                                      <p:tavLst>
                                        <p:tav tm="0">
                                          <p:val>
                                            <p:strVal val="#ppt_h"/>
                                          </p:val>
                                        </p:tav>
                                        <p:tav tm="100000">
                                          <p:val>
                                            <p:strVal val="#ppt_h"/>
                                          </p:val>
                                        </p:tav>
                                      </p:tavLst>
                                    </p:anim>
                                    <p:animEffect transition="in" filter="fade">
                                      <p:cBhvr>
                                        <p:cTn id="7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7" grpId="0"/>
      <p:bldP spid="27698" grpId="0" animBg="1"/>
      <p:bldP spid="27699" grpId="0"/>
      <p:bldP spid="27700" grpId="0"/>
      <p:bldP spid="27701" grpId="0"/>
      <p:bldP spid="27702" grpId="0"/>
      <p:bldP spid="278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ctrTitle"/>
          </p:nvPr>
        </p:nvSpPr>
        <p:spPr>
          <a:xfrm>
            <a:off x="1907704" y="765175"/>
            <a:ext cx="6912768" cy="2235197"/>
          </a:xfrm>
        </p:spPr>
        <p:txBody>
          <a:bodyPr>
            <a:normAutofit/>
          </a:bodyPr>
          <a:lstStyle/>
          <a:p>
            <a:r>
              <a:rPr lang="ru-RU" sz="3600" dirty="0" smtClean="0">
                <a:solidFill>
                  <a:schemeClr val="accent5">
                    <a:lumMod val="75000"/>
                  </a:schemeClr>
                </a:solidFill>
              </a:rPr>
              <a:t>Вы </a:t>
            </a:r>
            <a:r>
              <a:rPr lang="ru-RU" sz="3600" dirty="0">
                <a:solidFill>
                  <a:schemeClr val="accent5">
                    <a:lumMod val="75000"/>
                  </a:schemeClr>
                </a:solidFill>
              </a:rPr>
              <a:t>успешно поработали </a:t>
            </a:r>
            <a:r>
              <a:rPr lang="ru-RU" sz="3600" dirty="0" smtClean="0">
                <a:solidFill>
                  <a:schemeClr val="accent5">
                    <a:lumMod val="75000"/>
                  </a:schemeClr>
                </a:solidFill>
              </a:rPr>
              <a:t> теперь самое время отдохнуть </a:t>
            </a:r>
            <a:endParaRPr lang="ru-RU" sz="3600" dirty="0">
              <a:solidFill>
                <a:schemeClr val="accent5">
                  <a:lumMod val="75000"/>
                </a:schemeClr>
              </a:solidFill>
            </a:endParaRPr>
          </a:p>
        </p:txBody>
      </p:sp>
      <p:sp>
        <p:nvSpPr>
          <p:cNvPr id="60422" name="Rectangle 6"/>
          <p:cNvSpPr>
            <a:spLocks noGrp="1" noChangeArrowheads="1"/>
          </p:cNvSpPr>
          <p:nvPr>
            <p:ph type="subTitle" idx="1"/>
          </p:nvPr>
        </p:nvSpPr>
        <p:spPr>
          <a:xfrm>
            <a:off x="1428728" y="3714752"/>
            <a:ext cx="6400800" cy="2497137"/>
          </a:xfrm>
        </p:spPr>
        <p:txBody>
          <a:bodyPr/>
          <a:lstStyle/>
          <a:p>
            <a:pPr algn="ctr"/>
            <a:r>
              <a:rPr lang="ru-RU" sz="3600" dirty="0" smtClean="0">
                <a:solidFill>
                  <a:schemeClr val="accent5">
                    <a:lumMod val="75000"/>
                  </a:schemeClr>
                </a:solidFill>
              </a:rPr>
              <a:t>Предлагаю </a:t>
            </a:r>
            <a:r>
              <a:rPr lang="ru-RU" sz="3600" dirty="0">
                <a:solidFill>
                  <a:schemeClr val="accent5">
                    <a:lumMod val="75000"/>
                  </a:schemeClr>
                </a:solidFill>
              </a:rPr>
              <a:t>вам </a:t>
            </a:r>
            <a:r>
              <a:rPr lang="ru-RU" sz="3600" dirty="0" smtClean="0">
                <a:solidFill>
                  <a:schemeClr val="accent5">
                    <a:lumMod val="75000"/>
                  </a:schemeClr>
                </a:solidFill>
              </a:rPr>
              <a:t>задачки</a:t>
            </a:r>
          </a:p>
          <a:p>
            <a:pPr algn="ctr"/>
            <a:r>
              <a:rPr lang="ru-RU" sz="3600" dirty="0" smtClean="0">
                <a:solidFill>
                  <a:schemeClr val="accent5">
                    <a:lumMod val="75000"/>
                  </a:schemeClr>
                </a:solidFill>
              </a:rPr>
              <a:t>для отдыха и размышления</a:t>
            </a:r>
            <a:endParaRPr lang="ru-RU" sz="3600" dirty="0">
              <a:solidFill>
                <a:schemeClr val="accent5">
                  <a:lumMod val="75000"/>
                </a:schemeClr>
              </a:solidFill>
            </a:endParaRPr>
          </a:p>
        </p:txBody>
      </p:sp>
      <p:pic>
        <p:nvPicPr>
          <p:cNvPr id="27650" name="Picture 2" descr="C:\Program Files\Microsoft Office\MEDIA\CAGCAT10\j0292020.wmf"/>
          <p:cNvPicPr>
            <a:picLocks noChangeAspect="1" noChangeArrowheads="1"/>
          </p:cNvPicPr>
          <p:nvPr/>
        </p:nvPicPr>
        <p:blipFill>
          <a:blip r:embed="rId3" cstate="print"/>
          <a:srcRect/>
          <a:stretch>
            <a:fillRect/>
          </a:stretch>
        </p:blipFill>
        <p:spPr bwMode="auto">
          <a:xfrm>
            <a:off x="0" y="260648"/>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slide(fromTop)">
                                      <p:cBhvr>
                                        <p:cTn id="7" dur="1000"/>
                                        <p:tgtEl>
                                          <p:spTgt spid="27650"/>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60421"/>
                                        </p:tgtEl>
                                        <p:attrNameLst>
                                          <p:attrName>style.visibility</p:attrName>
                                        </p:attrNameLst>
                                      </p:cBhvr>
                                      <p:to>
                                        <p:strVal val="visible"/>
                                      </p:to>
                                    </p:set>
                                    <p:anim calcmode="lin" valueType="num">
                                      <p:cBhvr>
                                        <p:cTn id="11" dur="2000" fill="hold"/>
                                        <p:tgtEl>
                                          <p:spTgt spid="60421"/>
                                        </p:tgtEl>
                                        <p:attrNameLst>
                                          <p:attrName>ppt_w</p:attrName>
                                        </p:attrNameLst>
                                      </p:cBhvr>
                                      <p:tavLst>
                                        <p:tav tm="0">
                                          <p:val>
                                            <p:strVal val="#ppt_w*0.70"/>
                                          </p:val>
                                        </p:tav>
                                        <p:tav tm="100000">
                                          <p:val>
                                            <p:strVal val="#ppt_w"/>
                                          </p:val>
                                        </p:tav>
                                      </p:tavLst>
                                    </p:anim>
                                    <p:anim calcmode="lin" valueType="num">
                                      <p:cBhvr>
                                        <p:cTn id="12" dur="2000" fill="hold"/>
                                        <p:tgtEl>
                                          <p:spTgt spid="60421"/>
                                        </p:tgtEl>
                                        <p:attrNameLst>
                                          <p:attrName>ppt_h</p:attrName>
                                        </p:attrNameLst>
                                      </p:cBhvr>
                                      <p:tavLst>
                                        <p:tav tm="0">
                                          <p:val>
                                            <p:strVal val="#ppt_h"/>
                                          </p:val>
                                        </p:tav>
                                        <p:tav tm="100000">
                                          <p:val>
                                            <p:strVal val="#ppt_h"/>
                                          </p:val>
                                        </p:tav>
                                      </p:tavLst>
                                    </p:anim>
                                    <p:animEffect transition="in" filter="fade">
                                      <p:cBhvr>
                                        <p:cTn id="13" dur="2000"/>
                                        <p:tgtEl>
                                          <p:spTgt spid="60421"/>
                                        </p:tgtEl>
                                      </p:cBhvr>
                                    </p:animEffect>
                                  </p:childTnLst>
                                </p:cTn>
                              </p:par>
                              <p:par>
                                <p:cTn id="14" presetID="55" presetClass="entr" presetSubtype="0" fill="hold" nodeType="withEffect">
                                  <p:stCondLst>
                                    <p:cond delay="0"/>
                                  </p:stCondLst>
                                  <p:childTnLst>
                                    <p:set>
                                      <p:cBhvr>
                                        <p:cTn id="15" dur="1" fill="hold">
                                          <p:stCondLst>
                                            <p:cond delay="0"/>
                                          </p:stCondLst>
                                        </p:cTn>
                                        <p:tgtEl>
                                          <p:spTgt spid="60422">
                                            <p:txEl>
                                              <p:pRg st="0" end="0"/>
                                            </p:txEl>
                                          </p:spTgt>
                                        </p:tgtEl>
                                        <p:attrNameLst>
                                          <p:attrName>style.visibility</p:attrName>
                                        </p:attrNameLst>
                                      </p:cBhvr>
                                      <p:to>
                                        <p:strVal val="visible"/>
                                      </p:to>
                                    </p:set>
                                    <p:anim calcmode="lin" valueType="num">
                                      <p:cBhvr>
                                        <p:cTn id="16" dur="2000" fill="hold"/>
                                        <p:tgtEl>
                                          <p:spTgt spid="60422">
                                            <p:txEl>
                                              <p:pRg st="0" end="0"/>
                                            </p:txEl>
                                          </p:spTgt>
                                        </p:tgtEl>
                                        <p:attrNameLst>
                                          <p:attrName>ppt_w</p:attrName>
                                        </p:attrNameLst>
                                      </p:cBhvr>
                                      <p:tavLst>
                                        <p:tav tm="0">
                                          <p:val>
                                            <p:strVal val="#ppt_w*0.70"/>
                                          </p:val>
                                        </p:tav>
                                        <p:tav tm="100000">
                                          <p:val>
                                            <p:strVal val="#ppt_w"/>
                                          </p:val>
                                        </p:tav>
                                      </p:tavLst>
                                    </p:anim>
                                    <p:anim calcmode="lin" valueType="num">
                                      <p:cBhvr>
                                        <p:cTn id="17" dur="2000" fill="hold"/>
                                        <p:tgtEl>
                                          <p:spTgt spid="60422">
                                            <p:txEl>
                                              <p:pRg st="0" end="0"/>
                                            </p:txEl>
                                          </p:spTgt>
                                        </p:tgtEl>
                                        <p:attrNameLst>
                                          <p:attrName>ppt_h</p:attrName>
                                        </p:attrNameLst>
                                      </p:cBhvr>
                                      <p:tavLst>
                                        <p:tav tm="0">
                                          <p:val>
                                            <p:strVal val="#ppt_h"/>
                                          </p:val>
                                        </p:tav>
                                        <p:tav tm="100000">
                                          <p:val>
                                            <p:strVal val="#ppt_h"/>
                                          </p:val>
                                        </p:tav>
                                      </p:tavLst>
                                    </p:anim>
                                    <p:animEffect transition="in" filter="fade">
                                      <p:cBhvr>
                                        <p:cTn id="18" dur="2000"/>
                                        <p:tgtEl>
                                          <p:spTgt spid="60422">
                                            <p:txEl>
                                              <p:pRg st="0" end="0"/>
                                            </p:txEl>
                                          </p:spTgt>
                                        </p:tgtEl>
                                      </p:cBhvr>
                                    </p:animEffect>
                                  </p:childTnLst>
                                </p:cTn>
                              </p:par>
                              <p:par>
                                <p:cTn id="19" presetID="55" presetClass="entr" presetSubtype="0" fill="hold" nodeType="withEffect">
                                  <p:stCondLst>
                                    <p:cond delay="0"/>
                                  </p:stCondLst>
                                  <p:childTnLst>
                                    <p:set>
                                      <p:cBhvr>
                                        <p:cTn id="20" dur="1" fill="hold">
                                          <p:stCondLst>
                                            <p:cond delay="0"/>
                                          </p:stCondLst>
                                        </p:cTn>
                                        <p:tgtEl>
                                          <p:spTgt spid="60422">
                                            <p:txEl>
                                              <p:pRg st="1" end="1"/>
                                            </p:txEl>
                                          </p:spTgt>
                                        </p:tgtEl>
                                        <p:attrNameLst>
                                          <p:attrName>style.visibility</p:attrName>
                                        </p:attrNameLst>
                                      </p:cBhvr>
                                      <p:to>
                                        <p:strVal val="visible"/>
                                      </p:to>
                                    </p:set>
                                    <p:anim calcmode="lin" valueType="num">
                                      <p:cBhvr>
                                        <p:cTn id="21" dur="2000" fill="hold"/>
                                        <p:tgtEl>
                                          <p:spTgt spid="60422">
                                            <p:txEl>
                                              <p:pRg st="1" end="1"/>
                                            </p:txEl>
                                          </p:spTgt>
                                        </p:tgtEl>
                                        <p:attrNameLst>
                                          <p:attrName>ppt_w</p:attrName>
                                        </p:attrNameLst>
                                      </p:cBhvr>
                                      <p:tavLst>
                                        <p:tav tm="0">
                                          <p:val>
                                            <p:strVal val="#ppt_w*0.70"/>
                                          </p:val>
                                        </p:tav>
                                        <p:tav tm="100000">
                                          <p:val>
                                            <p:strVal val="#ppt_w"/>
                                          </p:val>
                                        </p:tav>
                                      </p:tavLst>
                                    </p:anim>
                                    <p:anim calcmode="lin" valueType="num">
                                      <p:cBhvr>
                                        <p:cTn id="22" dur="2000" fill="hold"/>
                                        <p:tgtEl>
                                          <p:spTgt spid="60422">
                                            <p:txEl>
                                              <p:pRg st="1" end="1"/>
                                            </p:txEl>
                                          </p:spTgt>
                                        </p:tgtEl>
                                        <p:attrNameLst>
                                          <p:attrName>ppt_h</p:attrName>
                                        </p:attrNameLst>
                                      </p:cBhvr>
                                      <p:tavLst>
                                        <p:tav tm="0">
                                          <p:val>
                                            <p:strVal val="#ppt_h"/>
                                          </p:val>
                                        </p:tav>
                                        <p:tav tm="100000">
                                          <p:val>
                                            <p:strVal val="#ppt_h"/>
                                          </p:val>
                                        </p:tav>
                                      </p:tavLst>
                                    </p:anim>
                                    <p:animEffect transition="in" filter="fade">
                                      <p:cBhvr>
                                        <p:cTn id="23" dur="2000"/>
                                        <p:tgtEl>
                                          <p:spTgt spid="604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043608" y="549275"/>
            <a:ext cx="7676530" cy="5616575"/>
          </a:xfrm>
          <a:prstGeom prst="rect">
            <a:avLst/>
          </a:prstGeom>
        </p:spPr>
        <p:txBody>
          <a:bodyPr wrap="none" fromWordArt="1">
            <a:prstTxWarp prst="textPlain">
              <a:avLst>
                <a:gd name="adj" fmla="val 50000"/>
              </a:avLst>
            </a:prstTxWarp>
          </a:bodyPr>
          <a:lstStyle/>
          <a:p>
            <a:pPr algn="ctr"/>
            <a:r>
              <a:rPr lang="ru-RU" sz="3600" kern="10" dirty="0">
                <a:ln w="9525">
                  <a:solidFill>
                    <a:srgbClr val="FF0000"/>
                  </a:solidFill>
                  <a:round/>
                  <a:headEnd/>
                  <a:tailEnd/>
                </a:ln>
                <a:solidFill>
                  <a:srgbClr val="000080"/>
                </a:solidFill>
                <a:latin typeface="Arial"/>
                <a:cs typeface="Arial"/>
              </a:rPr>
              <a:t>ЕН ЯНАЗ </a:t>
            </a:r>
          </a:p>
          <a:p>
            <a:pPr algn="ctr"/>
            <a:r>
              <a:rPr lang="ru-RU" sz="3600" kern="10" dirty="0">
                <a:ln w="9525">
                  <a:solidFill>
                    <a:srgbClr val="FF0000"/>
                  </a:solidFill>
                  <a:round/>
                  <a:headEnd/>
                  <a:tailEnd/>
                </a:ln>
                <a:solidFill>
                  <a:srgbClr val="000080"/>
                </a:solidFill>
                <a:latin typeface="Arial"/>
                <a:cs typeface="Arial"/>
              </a:rPr>
              <a:t>БОРДУ, </a:t>
            </a:r>
          </a:p>
          <a:p>
            <a:pPr algn="ctr"/>
            <a:r>
              <a:rPr lang="ru-RU" sz="3600" kern="10" dirty="0">
                <a:ln w="9525">
                  <a:solidFill>
                    <a:srgbClr val="FF0000"/>
                  </a:solidFill>
                  <a:round/>
                  <a:headEnd/>
                  <a:tailEnd/>
                </a:ln>
                <a:solidFill>
                  <a:srgbClr val="000080"/>
                </a:solidFill>
                <a:latin typeface="Arial"/>
                <a:cs typeface="Arial"/>
              </a:rPr>
              <a:t>НЕ ЯУССЙ </a:t>
            </a:r>
          </a:p>
          <a:p>
            <a:pPr algn="ctr"/>
            <a:r>
              <a:rPr lang="ru-RU" sz="3600" kern="10" dirty="0">
                <a:ln w="9525">
                  <a:solidFill>
                    <a:srgbClr val="FF0000"/>
                  </a:solidFill>
                  <a:round/>
                  <a:headEnd/>
                  <a:tailEnd/>
                </a:ln>
                <a:solidFill>
                  <a:srgbClr val="000080"/>
                </a:solidFill>
                <a:latin typeface="Arial"/>
                <a:cs typeface="Arial"/>
              </a:rPr>
              <a:t>В ДОВУ!</a:t>
            </a:r>
          </a:p>
        </p:txBody>
      </p:sp>
      <p:pic>
        <p:nvPicPr>
          <p:cNvPr id="28674" name="Picture 2" descr="C:\Program Files\Microsoft Office\MEDIA\CAGCAT10\j0292020.wmf"/>
          <p:cNvPicPr>
            <a:picLocks noChangeAspect="1" noChangeArrowheads="1"/>
          </p:cNvPicPr>
          <p:nvPr/>
        </p:nvPicPr>
        <p:blipFill>
          <a:blip r:embed="rId3" cstate="print"/>
          <a:srcRect/>
          <a:stretch>
            <a:fillRect/>
          </a:stretch>
        </p:blipFill>
        <p:spPr bwMode="auto">
          <a:xfrm>
            <a:off x="0" y="260648"/>
            <a:ext cx="1593233" cy="15121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slide(fromTop)">
                                      <p:cBhvr>
                                        <p:cTn id="7" dur="2000"/>
                                        <p:tgtEl>
                                          <p:spTgt spid="28674"/>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p:cTn id="11" dur="2000" fill="hold"/>
                                        <p:tgtEl>
                                          <p:spTgt spid="2052"/>
                                        </p:tgtEl>
                                        <p:attrNameLst>
                                          <p:attrName>ppt_w</p:attrName>
                                        </p:attrNameLst>
                                      </p:cBhvr>
                                      <p:tavLst>
                                        <p:tav tm="0">
                                          <p:val>
                                            <p:strVal val="#ppt_w*0.70"/>
                                          </p:val>
                                        </p:tav>
                                        <p:tav tm="100000">
                                          <p:val>
                                            <p:strVal val="#ppt_w"/>
                                          </p:val>
                                        </p:tav>
                                      </p:tavLst>
                                    </p:anim>
                                    <p:anim calcmode="lin" valueType="num">
                                      <p:cBhvr>
                                        <p:cTn id="12" dur="2000" fill="hold"/>
                                        <p:tgtEl>
                                          <p:spTgt spid="2052"/>
                                        </p:tgtEl>
                                        <p:attrNameLst>
                                          <p:attrName>ppt_h</p:attrName>
                                        </p:attrNameLst>
                                      </p:cBhvr>
                                      <p:tavLst>
                                        <p:tav tm="0">
                                          <p:val>
                                            <p:strVal val="#ppt_h"/>
                                          </p:val>
                                        </p:tav>
                                        <p:tav tm="100000">
                                          <p:val>
                                            <p:strVal val="#ppt_h"/>
                                          </p:val>
                                        </p:tav>
                                      </p:tavLst>
                                    </p:anim>
                                    <p:animEffect transition="in" filter="fade">
                                      <p:cBhvr>
                                        <p:cTn id="13"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7740352" cy="1362456"/>
          </a:xfrm>
        </p:spPr>
        <p:txBody>
          <a:bodyPr/>
          <a:lstStyle/>
          <a:p>
            <a:pPr algn="ctr"/>
            <a:r>
              <a:rPr lang="ru-RU" sz="3200" i="1" u="sng" dirty="0" smtClean="0">
                <a:solidFill>
                  <a:schemeClr val="accent5">
                    <a:lumMod val="75000"/>
                  </a:schemeClr>
                </a:solidFill>
              </a:rPr>
              <a:t>Немаловажную  роль  играют  для </a:t>
            </a:r>
            <a:r>
              <a:rPr lang="ru-RU" sz="3200" i="1" u="sng" dirty="0" err="1" smtClean="0">
                <a:solidFill>
                  <a:schemeClr val="accent5">
                    <a:lumMod val="75000"/>
                  </a:schemeClr>
                </a:solidFill>
              </a:rPr>
              <a:t>здоровьясбережения</a:t>
            </a:r>
            <a:r>
              <a:rPr lang="ru-RU" sz="3200" i="1" u="sng" dirty="0" smtClean="0">
                <a:solidFill>
                  <a:schemeClr val="accent5">
                    <a:lumMod val="75000"/>
                  </a:schemeClr>
                </a:solidFill>
              </a:rPr>
              <a:t>   положительные эмоции</a:t>
            </a:r>
            <a:endParaRPr lang="ru-RU" sz="3200" dirty="0">
              <a:solidFill>
                <a:schemeClr val="accent5">
                  <a:lumMod val="75000"/>
                </a:schemeClr>
              </a:solidFill>
            </a:endParaRPr>
          </a:p>
        </p:txBody>
      </p:sp>
      <p:sp>
        <p:nvSpPr>
          <p:cNvPr id="3" name="Текст 2"/>
          <p:cNvSpPr>
            <a:spLocks noGrp="1"/>
          </p:cNvSpPr>
          <p:nvPr>
            <p:ph type="body" idx="1"/>
          </p:nvPr>
        </p:nvSpPr>
        <p:spPr>
          <a:xfrm>
            <a:off x="571472" y="2000240"/>
            <a:ext cx="7772400" cy="3653294"/>
          </a:xfrm>
        </p:spPr>
        <p:txBody>
          <a:bodyPr>
            <a:normAutofit/>
          </a:bodyPr>
          <a:lstStyle/>
          <a:p>
            <a:r>
              <a:rPr lang="ru-RU" b="1" dirty="0" smtClean="0">
                <a:solidFill>
                  <a:schemeClr val="accent5">
                    <a:lumMod val="75000"/>
                  </a:schemeClr>
                </a:solidFill>
              </a:rPr>
              <a:t>1 прием</a:t>
            </a:r>
            <a:r>
              <a:rPr lang="ru-RU" dirty="0" smtClean="0">
                <a:solidFill>
                  <a:schemeClr val="accent5">
                    <a:lumMod val="75000"/>
                  </a:schemeClr>
                </a:solidFill>
              </a:rPr>
              <a:t>– юмор, доброе слово, обращение к ученику по имени, строки из стихотворения или народная мудрость.</a:t>
            </a:r>
          </a:p>
          <a:p>
            <a:r>
              <a:rPr lang="ru-RU" b="1" dirty="0" smtClean="0">
                <a:solidFill>
                  <a:schemeClr val="accent5">
                    <a:lumMod val="75000"/>
                  </a:schemeClr>
                </a:solidFill>
              </a:rPr>
              <a:t>2 прием –</a:t>
            </a:r>
            <a:r>
              <a:rPr lang="ru-RU" dirty="0" smtClean="0">
                <a:solidFill>
                  <a:schemeClr val="accent5">
                    <a:lumMod val="75000"/>
                  </a:schemeClr>
                </a:solidFill>
              </a:rPr>
              <a:t> возбуждение сомнения в справедливости излагаемых истин, как преподавателем, так и школьниками. </a:t>
            </a:r>
          </a:p>
          <a:p>
            <a:r>
              <a:rPr lang="ru-RU" b="1" dirty="0" smtClean="0">
                <a:solidFill>
                  <a:schemeClr val="accent5">
                    <a:lumMod val="75000"/>
                  </a:schemeClr>
                </a:solidFill>
              </a:rPr>
              <a:t>3 прием</a:t>
            </a:r>
            <a:r>
              <a:rPr lang="ru-RU" dirty="0" smtClean="0">
                <a:solidFill>
                  <a:schemeClr val="accent5">
                    <a:lumMod val="75000"/>
                  </a:schemeClr>
                </a:solidFill>
              </a:rPr>
              <a:t> – “возбуждение умственного аппетита” к самостоятельной работе на уроке и дома.</a:t>
            </a:r>
          </a:p>
          <a:p>
            <a:r>
              <a:rPr lang="ru-RU" b="1" dirty="0" smtClean="0">
                <a:solidFill>
                  <a:schemeClr val="accent5">
                    <a:lumMod val="75000"/>
                  </a:schemeClr>
                </a:solidFill>
              </a:rPr>
              <a:t>4 прием</a:t>
            </a:r>
            <a:r>
              <a:rPr lang="ru-RU" dirty="0" smtClean="0">
                <a:solidFill>
                  <a:schemeClr val="accent5">
                    <a:lumMod val="75000"/>
                  </a:schemeClr>
                </a:solidFill>
              </a:rPr>
              <a:t> – совместное  эмоциональное переживание материала: восхищение ученым, сделавшим открытие; красивым решением задачи, переживание неудачи, радуемся  успехам и достижениям.</a:t>
            </a:r>
            <a:endParaRPr lang="ru-RU" dirty="0">
              <a:solidFill>
                <a:schemeClr val="accent5">
                  <a:lumMod val="75000"/>
                </a:schemeClr>
              </a:solidFill>
            </a:endParaRPr>
          </a:p>
        </p:txBody>
      </p:sp>
      <p:pic>
        <p:nvPicPr>
          <p:cNvPr id="29698" name="Picture 2" descr="C:\Program Files\Microsoft Office\MEDIA\CAGCAT10\j0292020.wmf"/>
          <p:cNvPicPr>
            <a:picLocks noChangeAspect="1" noChangeArrowheads="1"/>
          </p:cNvPicPr>
          <p:nvPr/>
        </p:nvPicPr>
        <p:blipFill>
          <a:blip r:embed="rId2" cstate="print"/>
          <a:srcRect/>
          <a:stretch>
            <a:fillRect/>
          </a:stretch>
        </p:blipFill>
        <p:spPr bwMode="auto">
          <a:xfrm>
            <a:off x="0" y="168330"/>
            <a:ext cx="1691680" cy="16056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slide(fromTop)">
                                      <p:cBhvr>
                                        <p:cTn id="7" dur="1000"/>
                                        <p:tgtEl>
                                          <p:spTgt spid="29698"/>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strVal val="#ppt_w*0.70"/>
                                          </p:val>
                                        </p:tav>
                                        <p:tav tm="100000">
                                          <p:val>
                                            <p:strVal val="#ppt_w"/>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animEffect transition="in" filter="fade">
                                      <p:cBhvr>
                                        <p:cTn id="13" dur="2000"/>
                                        <p:tgtEl>
                                          <p:spTgt spid="2"/>
                                        </p:tgtEl>
                                      </p:cBhvr>
                                    </p:animEffect>
                                  </p:childTnLst>
                                </p:cTn>
                              </p:par>
                            </p:childTnLst>
                          </p:cTn>
                        </p:par>
                        <p:par>
                          <p:cTn id="14" fill="hold">
                            <p:stCondLst>
                              <p:cond delay="3000"/>
                            </p:stCondLst>
                            <p:childTnLst>
                              <p:par>
                                <p:cTn id="15" presetID="12" presetClass="entr" presetSubtype="4"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lide(fromBottom)">
                                      <p:cBhvr>
                                        <p:cTn id="17" dur="2000"/>
                                        <p:tgtEl>
                                          <p:spTgt spid="3">
                                            <p:txEl>
                                              <p:pRg st="0" end="0"/>
                                            </p:txEl>
                                          </p:spTgt>
                                        </p:tgtEl>
                                      </p:cBhvr>
                                    </p:animEffect>
                                  </p:childTnLst>
                                </p:cTn>
                              </p:par>
                            </p:childTnLst>
                          </p:cTn>
                        </p:par>
                        <p:par>
                          <p:cTn id="18" fill="hold">
                            <p:stCondLst>
                              <p:cond delay="5000"/>
                            </p:stCondLst>
                            <p:childTnLst>
                              <p:par>
                                <p:cTn id="19" presetID="12" presetClass="entr" presetSubtype="4"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lide(fromBottom)">
                                      <p:cBhvr>
                                        <p:cTn id="21" dur="2000"/>
                                        <p:tgtEl>
                                          <p:spTgt spid="3">
                                            <p:txEl>
                                              <p:pRg st="1" end="1"/>
                                            </p:txEl>
                                          </p:spTgt>
                                        </p:tgtEl>
                                      </p:cBhvr>
                                    </p:animEffect>
                                  </p:childTnLst>
                                </p:cTn>
                              </p:par>
                            </p:childTnLst>
                          </p:cTn>
                        </p:par>
                        <p:par>
                          <p:cTn id="22" fill="hold">
                            <p:stCondLst>
                              <p:cond delay="7000"/>
                            </p:stCondLst>
                            <p:childTnLst>
                              <p:par>
                                <p:cTn id="23" presetID="12" presetClass="entr" presetSubtype="4"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lide(fromBottom)">
                                      <p:cBhvr>
                                        <p:cTn id="25" dur="2000"/>
                                        <p:tgtEl>
                                          <p:spTgt spid="3">
                                            <p:txEl>
                                              <p:pRg st="2" end="2"/>
                                            </p:txEl>
                                          </p:spTgt>
                                        </p:tgtEl>
                                      </p:cBhvr>
                                    </p:animEffect>
                                  </p:childTnLst>
                                </p:cTn>
                              </p:par>
                            </p:childTnLst>
                          </p:cTn>
                        </p:par>
                        <p:par>
                          <p:cTn id="26" fill="hold">
                            <p:stCondLst>
                              <p:cond delay="9000"/>
                            </p:stCondLst>
                            <p:childTnLst>
                              <p:par>
                                <p:cTn id="27" presetID="12" presetClass="entr" presetSubtype="4"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lide(fromBottom)">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500174"/>
            <a:ext cx="8686800" cy="4929222"/>
          </a:xfrm>
        </p:spPr>
        <p:txBody>
          <a:bodyPr>
            <a:normAutofit fontScale="90000"/>
          </a:bodyPr>
          <a:lstStyle/>
          <a:p>
            <a:pPr lvl="0" indent="450850" algn="ctr" eaLnBrk="0" fontAlgn="base" hangingPunct="0">
              <a:spcAft>
                <a:spcPct val="0"/>
              </a:spcAft>
            </a:pPr>
            <a:r>
              <a:rPr lang="ru-RU" sz="5400" dirty="0" smtClean="0">
                <a:solidFill>
                  <a:srgbClr val="FF0000"/>
                </a:solidFill>
                <a:latin typeface="Arial" pitchFamily="34" charset="0"/>
                <a:ea typeface="Times New Roman" pitchFamily="18" charset="0"/>
              </a:rPr>
              <a:t>Здоровье нельзя улучшить, его можно только сберечь! </a:t>
            </a:r>
            <a:br>
              <a:rPr lang="ru-RU" sz="5400" dirty="0" smtClean="0">
                <a:solidFill>
                  <a:srgbClr val="FF0000"/>
                </a:solidFill>
                <a:latin typeface="Arial" pitchFamily="34" charset="0"/>
                <a:ea typeface="Times New Roman" pitchFamily="18" charset="0"/>
              </a:rPr>
            </a:br>
            <a:r>
              <a:rPr lang="ru-RU" sz="3200" dirty="0" smtClean="0">
                <a:solidFill>
                  <a:srgbClr val="FF0000"/>
                </a:solidFill>
                <a:latin typeface="Arial" pitchFamily="34" charset="0"/>
              </a:rPr>
              <a:t/>
            </a:r>
            <a:br>
              <a:rPr lang="ru-RU" sz="3200" dirty="0" smtClean="0">
                <a:solidFill>
                  <a:srgbClr val="FF0000"/>
                </a:solidFill>
                <a:latin typeface="Arial" pitchFamily="34" charset="0"/>
              </a:rPr>
            </a:br>
            <a:r>
              <a:rPr lang="ru-RU" sz="5400" dirty="0" smtClean="0">
                <a:solidFill>
                  <a:schemeClr val="accent1">
                    <a:lumMod val="75000"/>
                  </a:schemeClr>
                </a:solidFill>
                <a:latin typeface="Arial" pitchFamily="34" charset="0"/>
                <a:ea typeface="Times New Roman" pitchFamily="18" charset="0"/>
              </a:rPr>
              <a:t>Берегите себя и своих учеников!</a:t>
            </a:r>
            <a:r>
              <a:rPr lang="ru-RU" sz="3200" dirty="0" smtClean="0">
                <a:solidFill>
                  <a:srgbClr val="FF0000"/>
                </a:solidFill>
                <a:latin typeface="Arial" pitchFamily="34" charset="0"/>
              </a:rPr>
              <a:t/>
            </a:r>
            <a:br>
              <a:rPr lang="ru-RU" sz="3200" dirty="0" smtClean="0">
                <a:solidFill>
                  <a:srgbClr val="FF0000"/>
                </a:solidFill>
                <a:latin typeface="Arial" pitchFamily="34" charset="0"/>
              </a:rPr>
            </a:br>
            <a:r>
              <a:rPr lang="ru-RU" sz="6600" dirty="0" smtClean="0">
                <a:solidFill>
                  <a:srgbClr val="FF0000"/>
                </a:solidFill>
                <a:latin typeface="Arial" pitchFamily="34" charset="0"/>
              </a:rPr>
              <a:t/>
            </a:r>
            <a:br>
              <a:rPr lang="ru-RU" sz="6600" dirty="0" smtClean="0">
                <a:solidFill>
                  <a:srgbClr val="FF0000"/>
                </a:solidFill>
                <a:latin typeface="Arial" pitchFamily="34" charset="0"/>
              </a:rPr>
            </a:br>
            <a:endParaRPr lang="ru-RU" dirty="0">
              <a:solidFill>
                <a:srgbClr val="FF0000"/>
              </a:solidFill>
            </a:endParaRPr>
          </a:p>
        </p:txBody>
      </p:sp>
      <p:pic>
        <p:nvPicPr>
          <p:cNvPr id="5123" name="Picture 3" descr="D:\с диска С\Мои документы\Анимашки\Аним. дети и взрослые\Дети\baby23.gif"/>
          <p:cNvPicPr>
            <a:picLocks noChangeAspect="1" noChangeArrowheads="1"/>
          </p:cNvPicPr>
          <p:nvPr/>
        </p:nvPicPr>
        <p:blipFill>
          <a:blip r:embed="rId2" cstate="email"/>
          <a:srcRect/>
          <a:stretch>
            <a:fillRect/>
          </a:stretch>
        </p:blipFill>
        <p:spPr bwMode="auto">
          <a:xfrm>
            <a:off x="7358082" y="4286256"/>
            <a:ext cx="1009653" cy="1787582"/>
          </a:xfrm>
          <a:prstGeom prst="rect">
            <a:avLst/>
          </a:prstGeom>
          <a:noFill/>
        </p:spPr>
      </p:pic>
      <p:pic>
        <p:nvPicPr>
          <p:cNvPr id="30722" name="Picture 2" descr="C:\Program Files\Microsoft Office\MEDIA\CAGCAT10\j0292020.wmf"/>
          <p:cNvPicPr>
            <a:picLocks noChangeAspect="1" noChangeArrowheads="1"/>
          </p:cNvPicPr>
          <p:nvPr/>
        </p:nvPicPr>
        <p:blipFill>
          <a:blip r:embed="rId3" cstate="print"/>
          <a:srcRect/>
          <a:stretch>
            <a:fillRect/>
          </a:stretch>
        </p:blipFill>
        <p:spPr bwMode="auto">
          <a:xfrm>
            <a:off x="179512" y="188640"/>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slide(fromTop)">
                                      <p:cBhvr>
                                        <p:cTn id="7" dur="1000"/>
                                        <p:tgtEl>
                                          <p:spTgt spid="30722"/>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strVal val="#ppt_w*0.70"/>
                                          </p:val>
                                        </p:tav>
                                        <p:tav tm="100000">
                                          <p:val>
                                            <p:strVal val="#ppt_w"/>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animEffect transition="in" filter="fade">
                                      <p:cBhvr>
                                        <p:cTn id="13" dur="2000"/>
                                        <p:tgtEl>
                                          <p:spTgt spid="2"/>
                                        </p:tgtEl>
                                      </p:cBhvr>
                                    </p:animEffect>
                                  </p:childTnLst>
                                </p:cTn>
                              </p:par>
                              <p:par>
                                <p:cTn id="14" presetID="12" presetClass="entr" presetSubtype="4"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slide(fromBottom)">
                                      <p:cBhvr>
                                        <p:cTn id="16"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Microsoft Office\MEDIA\CAGCAT10\j0292020.wmf"/>
          <p:cNvPicPr>
            <a:picLocks noChangeAspect="1" noChangeArrowheads="1"/>
          </p:cNvPicPr>
          <p:nvPr/>
        </p:nvPicPr>
        <p:blipFill>
          <a:blip r:embed="rId2" cstate="print"/>
          <a:srcRect/>
          <a:stretch>
            <a:fillRect/>
          </a:stretch>
        </p:blipFill>
        <p:spPr bwMode="auto">
          <a:xfrm>
            <a:off x="251520" y="188640"/>
            <a:ext cx="1869034" cy="1773936"/>
          </a:xfrm>
          <a:prstGeom prst="rect">
            <a:avLst/>
          </a:prstGeom>
          <a:noFill/>
        </p:spPr>
      </p:pic>
      <p:sp>
        <p:nvSpPr>
          <p:cNvPr id="3" name="Прямоугольник 2"/>
          <p:cNvSpPr/>
          <p:nvPr/>
        </p:nvSpPr>
        <p:spPr>
          <a:xfrm>
            <a:off x="2286000" y="1052736"/>
            <a:ext cx="5742384" cy="4031873"/>
          </a:xfrm>
          <a:prstGeom prst="rect">
            <a:avLst/>
          </a:prstGeom>
        </p:spPr>
        <p:txBody>
          <a:bodyPr wrap="square">
            <a:spAutoFit/>
          </a:bodyPr>
          <a:lstStyle/>
          <a:p>
            <a:pPr algn="ctr"/>
            <a:r>
              <a:rPr lang="ru-RU" sz="3200" dirty="0" smtClean="0">
                <a:solidFill>
                  <a:schemeClr val="accent5">
                    <a:lumMod val="75000"/>
                  </a:schemeClr>
                </a:solidFill>
              </a:rPr>
              <a:t>Н.К.Смирнов: «</a:t>
            </a:r>
            <a:r>
              <a:rPr lang="ru-RU" sz="3200" dirty="0" err="1" smtClean="0">
                <a:solidFill>
                  <a:schemeClr val="accent5">
                    <a:lumMod val="75000"/>
                  </a:schemeClr>
                </a:solidFill>
              </a:rPr>
              <a:t>Здоровьесберегающие</a:t>
            </a:r>
            <a:r>
              <a:rPr lang="ru-RU" sz="3200" dirty="0" smtClean="0">
                <a:solidFill>
                  <a:schemeClr val="accent5">
                    <a:lumMod val="75000"/>
                  </a:schemeClr>
                </a:solidFill>
              </a:rPr>
              <a:t> </a:t>
            </a:r>
            <a:r>
              <a:rPr lang="ru-RU" sz="3200" dirty="0">
                <a:solidFill>
                  <a:schemeClr val="accent5">
                    <a:lumMod val="75000"/>
                  </a:schemeClr>
                </a:solidFill>
              </a:rPr>
              <a:t>образовательные технологии – это системный подход к обучению и воспитанию, построенный на стремлении педагога не нанести ущерб здоровью </a:t>
            </a:r>
            <a:r>
              <a:rPr lang="ru-RU" sz="3200" dirty="0" smtClean="0">
                <a:solidFill>
                  <a:schemeClr val="accent5">
                    <a:lumMod val="75000"/>
                  </a:schemeClr>
                </a:solidFill>
              </a:rPr>
              <a:t>учащихся»</a:t>
            </a:r>
            <a:r>
              <a:rPr lang="ru-RU" dirty="0" smtClean="0">
                <a:solidFill>
                  <a:schemeClr val="accent5">
                    <a:lumMod val="75000"/>
                  </a:schemeClr>
                </a:solidFill>
              </a:rPr>
              <a:t>. </a:t>
            </a:r>
            <a:endParaRPr lang="ru-RU" dirty="0">
              <a:solidFill>
                <a:schemeClr val="accent5">
                  <a:lumMod val="7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Program Files\Microsoft Office\MEDIA\CAGCAT10\j0292020.wmf"/>
          <p:cNvPicPr>
            <a:picLocks noChangeAspect="1" noChangeArrowheads="1"/>
          </p:cNvPicPr>
          <p:nvPr/>
        </p:nvPicPr>
        <p:blipFill>
          <a:blip r:embed="rId2" cstate="print"/>
          <a:srcRect/>
          <a:stretch>
            <a:fillRect/>
          </a:stretch>
        </p:blipFill>
        <p:spPr bwMode="auto">
          <a:xfrm>
            <a:off x="323528" y="116632"/>
            <a:ext cx="1869034" cy="1773936"/>
          </a:xfrm>
          <a:prstGeom prst="rect">
            <a:avLst/>
          </a:prstGeom>
          <a:noFill/>
        </p:spPr>
      </p:pic>
      <p:sp>
        <p:nvSpPr>
          <p:cNvPr id="3" name="Прямоугольник 2"/>
          <p:cNvSpPr/>
          <p:nvPr/>
        </p:nvSpPr>
        <p:spPr>
          <a:xfrm>
            <a:off x="2339752" y="692696"/>
            <a:ext cx="5598368" cy="1077218"/>
          </a:xfrm>
          <a:prstGeom prst="rect">
            <a:avLst/>
          </a:prstGeom>
        </p:spPr>
        <p:txBody>
          <a:bodyPr wrap="square">
            <a:spAutoFit/>
          </a:bodyPr>
          <a:lstStyle/>
          <a:p>
            <a:pPr algn="ctr"/>
            <a:r>
              <a:rPr lang="ru-RU" sz="3200" b="1" dirty="0" smtClean="0">
                <a:solidFill>
                  <a:schemeClr val="accent5">
                    <a:lumMod val="75000"/>
                  </a:schemeClr>
                </a:solidFill>
              </a:rPr>
              <a:t>Факторы воздействия компьютера на человека</a:t>
            </a:r>
            <a:endParaRPr lang="ru-RU" sz="3200" dirty="0">
              <a:solidFill>
                <a:schemeClr val="accent5">
                  <a:lumMod val="75000"/>
                </a:schemeClr>
              </a:solidFill>
            </a:endParaRPr>
          </a:p>
        </p:txBody>
      </p:sp>
      <p:pic>
        <p:nvPicPr>
          <p:cNvPr id="4" name="Picture 4" descr="C:\Program Files\Common Files\Microsoft Shared\Clipart\cagcat50\BS00580_.wmf"/>
          <p:cNvPicPr>
            <a:picLocks noChangeAspect="1" noChangeArrowheads="1"/>
          </p:cNvPicPr>
          <p:nvPr/>
        </p:nvPicPr>
        <p:blipFill>
          <a:blip r:embed="rId3" cstate="print"/>
          <a:srcRect/>
          <a:stretch>
            <a:fillRect/>
          </a:stretch>
        </p:blipFill>
        <p:spPr bwMode="auto">
          <a:xfrm>
            <a:off x="3635896" y="3429000"/>
            <a:ext cx="1524000" cy="1284288"/>
          </a:xfrm>
          <a:prstGeom prst="rect">
            <a:avLst/>
          </a:prstGeom>
          <a:noFill/>
          <a:ln w="9525">
            <a:noFill/>
            <a:miter lim="800000"/>
            <a:headEnd/>
            <a:tailEnd/>
          </a:ln>
        </p:spPr>
      </p:pic>
      <p:sp>
        <p:nvSpPr>
          <p:cNvPr id="7" name="Прямоугольник 6"/>
          <p:cNvSpPr/>
          <p:nvPr/>
        </p:nvSpPr>
        <p:spPr>
          <a:xfrm>
            <a:off x="2286000" y="1916833"/>
            <a:ext cx="5670376" cy="677108"/>
          </a:xfrm>
          <a:prstGeom prst="rect">
            <a:avLst/>
          </a:prstGeom>
        </p:spPr>
        <p:txBody>
          <a:bodyPr wrap="square">
            <a:spAutoFit/>
          </a:bodyPr>
          <a:lstStyle/>
          <a:p>
            <a:pPr>
              <a:spcBef>
                <a:spcPct val="50000"/>
              </a:spcBef>
            </a:pPr>
            <a:r>
              <a:rPr lang="ru-RU" sz="2000" dirty="0" smtClean="0">
                <a:solidFill>
                  <a:schemeClr val="accent5">
                    <a:lumMod val="75000"/>
                  </a:schemeClr>
                </a:solidFill>
              </a:rPr>
              <a:t>Излучения: </a:t>
            </a:r>
            <a:r>
              <a:rPr lang="ru-RU" dirty="0" smtClean="0">
                <a:solidFill>
                  <a:schemeClr val="accent5">
                    <a:lumMod val="75000"/>
                  </a:schemeClr>
                </a:solidFill>
              </a:rPr>
              <a:t>электромагнитные</a:t>
            </a:r>
            <a:r>
              <a:rPr lang="ru-RU" dirty="0">
                <a:solidFill>
                  <a:schemeClr val="accent5">
                    <a:lumMod val="75000"/>
                  </a:schemeClr>
                </a:solidFill>
              </a:rPr>
              <a:t>, рентгеновские, ультрафиолетовые, видимого диапазона</a:t>
            </a:r>
          </a:p>
        </p:txBody>
      </p:sp>
      <p:sp>
        <p:nvSpPr>
          <p:cNvPr id="8" name="Прямоугольник 7"/>
          <p:cNvSpPr/>
          <p:nvPr/>
        </p:nvSpPr>
        <p:spPr>
          <a:xfrm>
            <a:off x="683568" y="2924944"/>
            <a:ext cx="3096344" cy="369332"/>
          </a:xfrm>
          <a:prstGeom prst="rect">
            <a:avLst/>
          </a:prstGeom>
        </p:spPr>
        <p:txBody>
          <a:bodyPr wrap="square">
            <a:spAutoFit/>
          </a:bodyPr>
          <a:lstStyle/>
          <a:p>
            <a:pPr>
              <a:spcBef>
                <a:spcPct val="50000"/>
              </a:spcBef>
            </a:pPr>
            <a:r>
              <a:rPr lang="ru-RU" dirty="0">
                <a:solidFill>
                  <a:schemeClr val="accent5">
                    <a:lumMod val="75000"/>
                  </a:schemeClr>
                </a:solidFill>
              </a:rPr>
              <a:t>Электростатическое поле</a:t>
            </a:r>
          </a:p>
        </p:txBody>
      </p:sp>
      <p:sp>
        <p:nvSpPr>
          <p:cNvPr id="9" name="Прямоугольник 8"/>
          <p:cNvSpPr/>
          <p:nvPr/>
        </p:nvSpPr>
        <p:spPr>
          <a:xfrm rot="10800000" flipV="1">
            <a:off x="611560" y="3571997"/>
            <a:ext cx="2808312" cy="923330"/>
          </a:xfrm>
          <a:prstGeom prst="rect">
            <a:avLst/>
          </a:prstGeom>
        </p:spPr>
        <p:txBody>
          <a:bodyPr wrap="square">
            <a:spAutoFit/>
          </a:bodyPr>
          <a:lstStyle/>
          <a:p>
            <a:r>
              <a:rPr lang="ru-RU" b="0" dirty="0" smtClean="0">
                <a:solidFill>
                  <a:schemeClr val="accent5">
                    <a:lumMod val="75000"/>
                  </a:schemeClr>
                </a:solidFill>
              </a:rPr>
              <a:t>Поза оператора (позвоночник,  шея,  суставы</a:t>
            </a:r>
            <a:endParaRPr lang="ru-RU" dirty="0">
              <a:solidFill>
                <a:schemeClr val="accent5">
                  <a:lumMod val="75000"/>
                </a:schemeClr>
              </a:solidFill>
            </a:endParaRPr>
          </a:p>
        </p:txBody>
      </p:sp>
      <p:sp>
        <p:nvSpPr>
          <p:cNvPr id="10" name="Прямоугольник 9"/>
          <p:cNvSpPr/>
          <p:nvPr/>
        </p:nvSpPr>
        <p:spPr>
          <a:xfrm rot="10800000" flipV="1">
            <a:off x="611560" y="5090994"/>
            <a:ext cx="3096344" cy="369332"/>
          </a:xfrm>
          <a:prstGeom prst="rect">
            <a:avLst/>
          </a:prstGeom>
        </p:spPr>
        <p:txBody>
          <a:bodyPr wrap="square">
            <a:spAutoFit/>
          </a:bodyPr>
          <a:lstStyle/>
          <a:p>
            <a:pPr>
              <a:spcBef>
                <a:spcPct val="50000"/>
              </a:spcBef>
            </a:pPr>
            <a:r>
              <a:rPr lang="ru-RU" dirty="0">
                <a:solidFill>
                  <a:schemeClr val="accent5">
                    <a:lumMod val="75000"/>
                  </a:schemeClr>
                </a:solidFill>
              </a:rPr>
              <a:t>Ионизация воздуха</a:t>
            </a:r>
          </a:p>
        </p:txBody>
      </p:sp>
      <p:sp>
        <p:nvSpPr>
          <p:cNvPr id="11" name="Прямоугольник 10"/>
          <p:cNvSpPr/>
          <p:nvPr/>
        </p:nvSpPr>
        <p:spPr>
          <a:xfrm>
            <a:off x="5508104" y="2780928"/>
            <a:ext cx="3312368" cy="923330"/>
          </a:xfrm>
          <a:prstGeom prst="rect">
            <a:avLst/>
          </a:prstGeom>
        </p:spPr>
        <p:txBody>
          <a:bodyPr wrap="square">
            <a:spAutoFit/>
          </a:bodyPr>
          <a:lstStyle/>
          <a:p>
            <a:pPr>
              <a:spcBef>
                <a:spcPct val="50000"/>
              </a:spcBef>
            </a:pPr>
            <a:r>
              <a:rPr lang="ru-RU" dirty="0">
                <a:solidFill>
                  <a:schemeClr val="accent5">
                    <a:lumMod val="75000"/>
                  </a:schemeClr>
                </a:solidFill>
              </a:rPr>
              <a:t>Визуальное восприятие информации        (зрительный анализатор)</a:t>
            </a:r>
          </a:p>
        </p:txBody>
      </p:sp>
      <p:sp>
        <p:nvSpPr>
          <p:cNvPr id="12" name="Прямоугольник 11"/>
          <p:cNvSpPr/>
          <p:nvPr/>
        </p:nvSpPr>
        <p:spPr>
          <a:xfrm rot="10800000" flipV="1">
            <a:off x="5724125" y="3981981"/>
            <a:ext cx="3312367" cy="646331"/>
          </a:xfrm>
          <a:prstGeom prst="rect">
            <a:avLst/>
          </a:prstGeom>
        </p:spPr>
        <p:txBody>
          <a:bodyPr wrap="square">
            <a:spAutoFit/>
          </a:bodyPr>
          <a:lstStyle/>
          <a:p>
            <a:r>
              <a:rPr lang="ru-RU" dirty="0">
                <a:solidFill>
                  <a:schemeClr val="accent5">
                    <a:lumMod val="75000"/>
                  </a:schemeClr>
                </a:solidFill>
              </a:rPr>
              <a:t>Акустические шумы (слуховой анализатор</a:t>
            </a:r>
          </a:p>
        </p:txBody>
      </p:sp>
      <p:sp>
        <p:nvSpPr>
          <p:cNvPr id="13" name="Прямоугольник 12"/>
          <p:cNvSpPr/>
          <p:nvPr/>
        </p:nvSpPr>
        <p:spPr>
          <a:xfrm>
            <a:off x="5148064" y="5085184"/>
            <a:ext cx="3672408" cy="923330"/>
          </a:xfrm>
          <a:prstGeom prst="rect">
            <a:avLst/>
          </a:prstGeom>
        </p:spPr>
        <p:txBody>
          <a:bodyPr wrap="square">
            <a:spAutoFit/>
          </a:bodyPr>
          <a:lstStyle/>
          <a:p>
            <a:pPr>
              <a:spcBef>
                <a:spcPct val="50000"/>
              </a:spcBef>
            </a:pPr>
            <a:r>
              <a:rPr lang="ru-RU" dirty="0">
                <a:solidFill>
                  <a:schemeClr val="accent5">
                    <a:lumMod val="75000"/>
                  </a:schemeClr>
                </a:solidFill>
              </a:rPr>
              <a:t>Работа с клавиатурой (локтевые суставы, предплечья, запястья кисти и пальцы рук)</a:t>
            </a:r>
          </a:p>
        </p:txBody>
      </p:sp>
      <p:cxnSp>
        <p:nvCxnSpPr>
          <p:cNvPr id="30" name="Прямая соединительная линия 29"/>
          <p:cNvCxnSpPr/>
          <p:nvPr/>
        </p:nvCxnSpPr>
        <p:spPr>
          <a:xfrm>
            <a:off x="3347864" y="3284984"/>
            <a:ext cx="360040" cy="28803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2987824" y="3933056"/>
            <a:ext cx="576064"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2915816" y="4653136"/>
            <a:ext cx="720080" cy="504056"/>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endCxn id="11" idx="1"/>
          </p:cNvCxnSpPr>
          <p:nvPr/>
        </p:nvCxnSpPr>
        <p:spPr>
          <a:xfrm flipV="1">
            <a:off x="5004048" y="3242593"/>
            <a:ext cx="504056" cy="330423"/>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a:off x="5292080" y="4221088"/>
            <a:ext cx="504056"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4788024" y="4797152"/>
            <a:ext cx="288032" cy="36004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par>
                          <p:cTn id="15" fill="hold">
                            <p:stCondLst>
                              <p:cond delay="1000"/>
                            </p:stCondLst>
                            <p:childTnLst>
                              <p:par>
                                <p:cTn id="16" presetID="8"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ppt_x"/>
                                          </p:val>
                                        </p:tav>
                                        <p:tav tm="100000">
                                          <p:val>
                                            <p:strVal val="#ppt_x"/>
                                          </p:val>
                                        </p:tav>
                                      </p:tavLst>
                                    </p:anim>
                                    <p:anim calcmode="lin" valueType="num">
                                      <p:cBhvr additive="base">
                                        <p:cTn id="28" dur="1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ppt_x"/>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nodeType="after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ppt_x"/>
                                          </p:val>
                                        </p:tav>
                                        <p:tav tm="100000">
                                          <p:val>
                                            <p:strVal val="#ppt_x"/>
                                          </p:val>
                                        </p:tav>
                                      </p:tavLst>
                                    </p:anim>
                                    <p:anim calcmode="lin" valueType="num">
                                      <p:cBhvr additive="base">
                                        <p:cTn id="43" dur="10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75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85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1000" fill="hold"/>
                                        <p:tgtEl>
                                          <p:spTgt spid="13"/>
                                        </p:tgtEl>
                                        <p:attrNameLst>
                                          <p:attrName>ppt_x</p:attrName>
                                        </p:attrNameLst>
                                      </p:cBhvr>
                                      <p:tavLst>
                                        <p:tav tm="0">
                                          <p:val>
                                            <p:strVal val="#ppt_x"/>
                                          </p:val>
                                        </p:tav>
                                        <p:tav tm="100000">
                                          <p:val>
                                            <p:strVal val="#ppt_x"/>
                                          </p:val>
                                        </p:tav>
                                      </p:tavLst>
                                    </p:anim>
                                    <p:anim calcmode="lin" valueType="num">
                                      <p:cBhvr additive="base">
                                        <p:cTn id="5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331640" y="188640"/>
            <a:ext cx="70567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0488" algn="l"/>
              </a:tabLst>
            </a:pPr>
            <a:r>
              <a:rPr lang="ru-RU" sz="2400" dirty="0" err="1">
                <a:solidFill>
                  <a:schemeClr val="accent5">
                    <a:lumMod val="75000"/>
                  </a:schemeClr>
                </a:solidFill>
                <a:ea typeface="Times New Roman" pitchFamily="18" charset="0"/>
              </a:rPr>
              <a:t>З</a:t>
            </a:r>
            <a:r>
              <a:rPr kumimoji="0" lang="ru-RU" sz="2400" b="0" i="0" u="none" strike="noStrike" cap="none" normalizeH="0" baseline="0" dirty="0" err="1" smtClean="0">
                <a:ln>
                  <a:noFill/>
                </a:ln>
                <a:solidFill>
                  <a:schemeClr val="accent5">
                    <a:lumMod val="75000"/>
                  </a:schemeClr>
                </a:solidFill>
                <a:effectLst/>
                <a:ea typeface="Times New Roman" pitchFamily="18" charset="0"/>
              </a:rPr>
              <a:t>доровьесберегающие</a:t>
            </a:r>
            <a:r>
              <a:rPr kumimoji="0" lang="ru-RU" sz="2400" b="0" i="0" u="none" strike="noStrike" cap="none" normalizeH="0" baseline="0" dirty="0" smtClean="0">
                <a:ln>
                  <a:noFill/>
                </a:ln>
                <a:solidFill>
                  <a:schemeClr val="accent5">
                    <a:lumMod val="75000"/>
                  </a:schemeClr>
                </a:solidFill>
                <a:effectLst/>
                <a:ea typeface="Times New Roman" pitchFamily="18" charset="0"/>
              </a:rPr>
              <a:t> технологии, применяемые в учебно-воспитательном процессе, можно разделить на три основные группы: </a:t>
            </a:r>
            <a:endParaRPr kumimoji="0" lang="ru-RU" sz="2400" b="0" i="0" u="none" strike="noStrike" cap="none" normalizeH="0" baseline="0" dirty="0" smtClean="0">
              <a:ln>
                <a:noFill/>
              </a:ln>
              <a:solidFill>
                <a:schemeClr val="accent5">
                  <a:lumMod val="75000"/>
                </a:schemeClr>
              </a:solidFill>
              <a:effectLst/>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488" algn="l"/>
              </a:tabLst>
            </a:pPr>
            <a:endParaRPr lang="ru-RU" sz="2400" dirty="0">
              <a:solidFill>
                <a:schemeClr val="accent5">
                  <a:lumMod val="75000"/>
                </a:schemeClr>
              </a:solidFill>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488" algn="l"/>
              </a:tabLst>
            </a:pPr>
            <a:endParaRPr kumimoji="0" lang="ru-RU" sz="2400" b="0" i="0" u="none" strike="noStrike" cap="none" normalizeH="0" baseline="0" dirty="0" smtClean="0">
              <a:ln>
                <a:noFill/>
              </a:ln>
              <a:solidFill>
                <a:schemeClr val="accent5">
                  <a:lumMod val="75000"/>
                </a:schemeClr>
              </a:solidFill>
              <a:effectLst/>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488" algn="l"/>
              </a:tabLst>
            </a:pPr>
            <a:endParaRPr lang="ru-RU" sz="2400" dirty="0">
              <a:solidFill>
                <a:schemeClr val="accent5">
                  <a:lumMod val="75000"/>
                </a:schemeClr>
              </a:solidFill>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488" algn="l"/>
              </a:tabLst>
            </a:pPr>
            <a:endParaRPr kumimoji="0" lang="ru-RU" sz="2400" b="0" i="0" u="none" strike="noStrike" cap="none" normalizeH="0" baseline="0" dirty="0" smtClean="0">
              <a:ln>
                <a:noFill/>
              </a:ln>
              <a:solidFill>
                <a:schemeClr val="accent5">
                  <a:lumMod val="75000"/>
                </a:schemeClr>
              </a:solidFill>
              <a:effectLst/>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488" algn="l"/>
              </a:tabLst>
            </a:pPr>
            <a:endParaRPr kumimoji="0" lang="ru-RU" sz="2400" b="0" i="0" u="none" strike="noStrike" cap="none" normalizeH="0" baseline="0" dirty="0" smtClean="0">
              <a:ln>
                <a:noFill/>
              </a:ln>
              <a:solidFill>
                <a:schemeClr val="accent5">
                  <a:lumMod val="75000"/>
                </a:schemeClr>
              </a:solidFill>
              <a:effectLst/>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488" algn="l"/>
              </a:tabLst>
            </a:pPr>
            <a:endParaRPr kumimoji="0" lang="ru-RU" sz="2400" b="0" i="0" u="none" strike="noStrike" cap="none" normalizeH="0" baseline="0" dirty="0" smtClean="0">
              <a:ln>
                <a:noFill/>
              </a:ln>
              <a:solidFill>
                <a:schemeClr val="accent5">
                  <a:lumMod val="75000"/>
                </a:schemeClr>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90488" algn="l"/>
              </a:tabLst>
            </a:pPr>
            <a:r>
              <a:rPr kumimoji="0" lang="ru-RU" sz="2400" b="0" i="0" u="none" strike="noStrike" cap="none" normalizeH="0" baseline="0" dirty="0" smtClean="0">
                <a:ln>
                  <a:noFill/>
                </a:ln>
                <a:solidFill>
                  <a:schemeClr val="accent5">
                    <a:lumMod val="75000"/>
                  </a:schemeClr>
                </a:solidFill>
                <a:effectLst/>
                <a:ea typeface="Times New Roman" pitchFamily="18" charset="0"/>
                <a:cs typeface="Times New Roman" pitchFamily="18" charset="0"/>
              </a:rPr>
              <a:t>технологии, обеспечивающие гигиенически оптимальные условия образовательного процесса; </a:t>
            </a:r>
            <a:endParaRPr kumimoji="0" lang="ru-RU" sz="2400" b="0" i="0" u="none" strike="noStrike" cap="none" normalizeH="0" baseline="0" dirty="0" smtClean="0">
              <a:ln>
                <a:noFill/>
              </a:ln>
              <a:solidFill>
                <a:schemeClr val="accent5">
                  <a:lumMod val="75000"/>
                </a:schemeClr>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90488" algn="l"/>
              </a:tabLst>
            </a:pPr>
            <a:r>
              <a:rPr kumimoji="0" lang="ru-RU" sz="2400" b="0" i="0" u="none" strike="noStrike" cap="none" normalizeH="0" baseline="0" dirty="0" smtClean="0">
                <a:ln>
                  <a:noFill/>
                </a:ln>
                <a:solidFill>
                  <a:schemeClr val="accent5">
                    <a:lumMod val="75000"/>
                  </a:schemeClr>
                </a:solidFill>
                <a:effectLst/>
                <a:ea typeface="Times New Roman" pitchFamily="18" charset="0"/>
                <a:cs typeface="Times New Roman" pitchFamily="18" charset="0"/>
              </a:rPr>
              <a:t>технологии оптимальной организации учебного процесса и физической активности школьников; </a:t>
            </a:r>
            <a:endParaRPr kumimoji="0" lang="ru-RU" sz="2400" b="0" i="0" u="none" strike="noStrike" cap="none" normalizeH="0" baseline="0" dirty="0" smtClean="0">
              <a:ln>
                <a:noFill/>
              </a:ln>
              <a:solidFill>
                <a:schemeClr val="accent5">
                  <a:lumMod val="75000"/>
                </a:schemeClr>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90488" algn="l"/>
              </a:tabLst>
            </a:pPr>
            <a:r>
              <a:rPr kumimoji="0" lang="ru-RU" sz="2400" b="0" i="0" u="none" strike="noStrike" cap="none" normalizeH="0" baseline="0" dirty="0" smtClean="0">
                <a:ln>
                  <a:noFill/>
                </a:ln>
                <a:solidFill>
                  <a:schemeClr val="accent5">
                    <a:lumMod val="75000"/>
                  </a:schemeClr>
                </a:solidFill>
                <a:effectLst/>
                <a:ea typeface="Times New Roman" pitchFamily="18" charset="0"/>
                <a:cs typeface="Times New Roman" pitchFamily="18" charset="0"/>
              </a:rPr>
              <a:t>разнообразные психолого-педагогические технологии, используемые на уроках и во внеурочной деятельности педагогами.</a:t>
            </a:r>
            <a:endParaRPr kumimoji="0" lang="ru-RU" sz="2400" b="0" i="0" u="none" strike="noStrike" cap="none" normalizeH="0" baseline="0" dirty="0" smtClean="0">
              <a:ln>
                <a:noFill/>
              </a:ln>
              <a:solidFill>
                <a:schemeClr val="accent5">
                  <a:lumMod val="75000"/>
                </a:schemeClr>
              </a:solidFill>
              <a:effectLst/>
            </a:endParaRPr>
          </a:p>
        </p:txBody>
      </p:sp>
      <p:pic>
        <p:nvPicPr>
          <p:cNvPr id="4099" name="Picture 3" descr="C:\Program Files\Microsoft Office\MEDIA\CAGCAT10\j0292020.wmf"/>
          <p:cNvPicPr>
            <a:picLocks noChangeAspect="1" noChangeArrowheads="1"/>
          </p:cNvPicPr>
          <p:nvPr/>
        </p:nvPicPr>
        <p:blipFill>
          <a:blip r:embed="rId2" cstate="print"/>
          <a:srcRect/>
          <a:stretch>
            <a:fillRect/>
          </a:stretch>
        </p:blipFill>
        <p:spPr bwMode="auto">
          <a:xfrm>
            <a:off x="755576" y="1439949"/>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slide(fromTop)">
                                      <p:cBhvr>
                                        <p:cTn id="7" dur="2000"/>
                                        <p:tgtEl>
                                          <p:spTgt spid="4099"/>
                                        </p:tgtEl>
                                      </p:cBhvr>
                                    </p:animEffect>
                                  </p:childTnLst>
                                </p:cTn>
                              </p:par>
                            </p:childTnLst>
                          </p:cTn>
                        </p:par>
                        <p:par>
                          <p:cTn id="8" fill="hold">
                            <p:stCondLst>
                              <p:cond delay="2000"/>
                            </p:stCondLst>
                            <p:childTnLst>
                              <p:par>
                                <p:cTn id="9" presetID="12" presetClass="entr" presetSubtype="4" fill="hold" nodeType="afterEffect">
                                  <p:stCondLst>
                                    <p:cond delay="0"/>
                                  </p:stCondLst>
                                  <p:childTnLst>
                                    <p:set>
                                      <p:cBhvr>
                                        <p:cTn id="10" dur="1" fill="hold">
                                          <p:stCondLst>
                                            <p:cond delay="0"/>
                                          </p:stCondLst>
                                        </p:cTn>
                                        <p:tgtEl>
                                          <p:spTgt spid="4097">
                                            <p:txEl>
                                              <p:pRg st="0" end="0"/>
                                            </p:txEl>
                                          </p:spTgt>
                                        </p:tgtEl>
                                        <p:attrNameLst>
                                          <p:attrName>style.visibility</p:attrName>
                                        </p:attrNameLst>
                                      </p:cBhvr>
                                      <p:to>
                                        <p:strVal val="visible"/>
                                      </p:to>
                                    </p:set>
                                    <p:animEffect transition="in" filter="slide(fromBottom)">
                                      <p:cBhvr>
                                        <p:cTn id="11" dur="2000"/>
                                        <p:tgtEl>
                                          <p:spTgt spid="4097">
                                            <p:txEl>
                                              <p:pRg st="0" end="0"/>
                                            </p:txEl>
                                          </p:spTgt>
                                        </p:tgtEl>
                                      </p:cBhvr>
                                    </p:animEffect>
                                  </p:childTnLst>
                                </p:cTn>
                              </p:par>
                            </p:childTnLst>
                          </p:cTn>
                        </p:par>
                        <p:par>
                          <p:cTn id="12" fill="hold">
                            <p:stCondLst>
                              <p:cond delay="4000"/>
                            </p:stCondLst>
                            <p:childTnLst>
                              <p:par>
                                <p:cTn id="13" presetID="12" presetClass="entr" presetSubtype="4" fill="hold" nodeType="afterEffect">
                                  <p:stCondLst>
                                    <p:cond delay="0"/>
                                  </p:stCondLst>
                                  <p:childTnLst>
                                    <p:set>
                                      <p:cBhvr>
                                        <p:cTn id="14" dur="1" fill="hold">
                                          <p:stCondLst>
                                            <p:cond delay="0"/>
                                          </p:stCondLst>
                                        </p:cTn>
                                        <p:tgtEl>
                                          <p:spTgt spid="4097">
                                            <p:txEl>
                                              <p:pRg st="7" end="7"/>
                                            </p:txEl>
                                          </p:spTgt>
                                        </p:tgtEl>
                                        <p:attrNameLst>
                                          <p:attrName>style.visibility</p:attrName>
                                        </p:attrNameLst>
                                      </p:cBhvr>
                                      <p:to>
                                        <p:strVal val="visible"/>
                                      </p:to>
                                    </p:set>
                                    <p:animEffect transition="in" filter="slide(fromBottom)">
                                      <p:cBhvr>
                                        <p:cTn id="15" dur="2000"/>
                                        <p:tgtEl>
                                          <p:spTgt spid="4097">
                                            <p:txEl>
                                              <p:pRg st="7" end="7"/>
                                            </p:txEl>
                                          </p:spTgt>
                                        </p:tgtEl>
                                      </p:cBhvr>
                                    </p:animEffect>
                                  </p:childTnLst>
                                </p:cTn>
                              </p:par>
                            </p:childTnLst>
                          </p:cTn>
                        </p:par>
                        <p:par>
                          <p:cTn id="16" fill="hold">
                            <p:stCondLst>
                              <p:cond delay="6000"/>
                            </p:stCondLst>
                            <p:childTnLst>
                              <p:par>
                                <p:cTn id="17" presetID="12" presetClass="entr" presetSubtype="4" fill="hold" nodeType="afterEffect">
                                  <p:stCondLst>
                                    <p:cond delay="0"/>
                                  </p:stCondLst>
                                  <p:childTnLst>
                                    <p:set>
                                      <p:cBhvr>
                                        <p:cTn id="18" dur="1" fill="hold">
                                          <p:stCondLst>
                                            <p:cond delay="0"/>
                                          </p:stCondLst>
                                        </p:cTn>
                                        <p:tgtEl>
                                          <p:spTgt spid="4097">
                                            <p:txEl>
                                              <p:pRg st="8" end="8"/>
                                            </p:txEl>
                                          </p:spTgt>
                                        </p:tgtEl>
                                        <p:attrNameLst>
                                          <p:attrName>style.visibility</p:attrName>
                                        </p:attrNameLst>
                                      </p:cBhvr>
                                      <p:to>
                                        <p:strVal val="visible"/>
                                      </p:to>
                                    </p:set>
                                    <p:animEffect transition="in" filter="slide(fromBottom)">
                                      <p:cBhvr>
                                        <p:cTn id="19" dur="2000"/>
                                        <p:tgtEl>
                                          <p:spTgt spid="4097">
                                            <p:txEl>
                                              <p:pRg st="8" end="8"/>
                                            </p:txEl>
                                          </p:spTgt>
                                        </p:tgtEl>
                                      </p:cBhvr>
                                    </p:animEffect>
                                  </p:childTnLst>
                                </p:cTn>
                              </p:par>
                            </p:childTnLst>
                          </p:cTn>
                        </p:par>
                        <p:par>
                          <p:cTn id="20" fill="hold">
                            <p:stCondLst>
                              <p:cond delay="8000"/>
                            </p:stCondLst>
                            <p:childTnLst>
                              <p:par>
                                <p:cTn id="21" presetID="12" presetClass="entr" presetSubtype="4" fill="hold" nodeType="afterEffect">
                                  <p:stCondLst>
                                    <p:cond delay="0"/>
                                  </p:stCondLst>
                                  <p:childTnLst>
                                    <p:set>
                                      <p:cBhvr>
                                        <p:cTn id="22" dur="1" fill="hold">
                                          <p:stCondLst>
                                            <p:cond delay="0"/>
                                          </p:stCondLst>
                                        </p:cTn>
                                        <p:tgtEl>
                                          <p:spTgt spid="4097">
                                            <p:txEl>
                                              <p:pRg st="9" end="9"/>
                                            </p:txEl>
                                          </p:spTgt>
                                        </p:tgtEl>
                                        <p:attrNameLst>
                                          <p:attrName>style.visibility</p:attrName>
                                        </p:attrNameLst>
                                      </p:cBhvr>
                                      <p:to>
                                        <p:strVal val="visible"/>
                                      </p:to>
                                    </p:set>
                                    <p:animEffect transition="in" filter="slide(fromBottom)">
                                      <p:cBhvr>
                                        <p:cTn id="23" dur="2000"/>
                                        <p:tgtEl>
                                          <p:spTgt spid="40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295369" y="2008872"/>
            <a:ext cx="737815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Соблюдение </a:t>
            </a:r>
            <a:r>
              <a:rPr kumimoji="0" lang="ru-RU" sz="2400" b="1" i="0" u="sng"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санитарно-гигиенических норм. По</a:t>
            </a:r>
            <a:r>
              <a:rPr lang="ru-RU" sz="2400" b="1" u="sng" dirty="0">
                <a:solidFill>
                  <a:schemeClr val="accent6">
                    <a:lumMod val="50000"/>
                  </a:schemeClr>
                </a:solidFill>
                <a:latin typeface="Arial" pitchFamily="34" charset="0"/>
              </a:rPr>
              <a:t> </a:t>
            </a:r>
            <a:r>
              <a:rPr kumimoji="0" lang="ru-RU" sz="2400" b="1" i="0" u="sng" strike="noStrike" cap="none" normalizeH="0" baseline="0" dirty="0" err="1" smtClean="0">
                <a:ln>
                  <a:noFill/>
                </a:ln>
                <a:solidFill>
                  <a:schemeClr val="accent6">
                    <a:lumMod val="50000"/>
                  </a:schemeClr>
                </a:solidFill>
                <a:effectLst/>
                <a:latin typeface="Times New Roman" pitchFamily="18" charset="0"/>
                <a:ea typeface="Calibri" pitchFamily="34" charset="0"/>
                <a:cs typeface="Times New Roman" pitchFamily="18" charset="0"/>
              </a:rPr>
              <a:t>САНПину</a:t>
            </a:r>
            <a:r>
              <a:rPr kumimoji="0" lang="ru-RU" sz="2400" b="1" i="0" u="sng"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  ученикам разрешается находиться перед  монитором:</a:t>
            </a:r>
            <a:endParaRPr kumimoji="0" lang="ru-RU" sz="2400" b="1" i="0" u="sng" strike="noStrike" cap="none" normalizeH="0" baseline="0" dirty="0" smtClean="0">
              <a:ln>
                <a:noFill/>
              </a:ln>
              <a:solidFill>
                <a:schemeClr val="accent6">
                  <a:lumMod val="50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для учащихся I классов (7 лет) - 10 минут;</a:t>
            </a:r>
            <a:endParaRPr kumimoji="0" lang="ru-RU" sz="2400" b="0" i="0" u="none" strike="noStrike" cap="none" normalizeH="0" baseline="0" dirty="0" smtClean="0">
              <a:ln>
                <a:noFill/>
              </a:ln>
              <a:solidFill>
                <a:schemeClr val="accent5">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для учащихся II - V классов - 15 минут;</a:t>
            </a:r>
            <a:endParaRPr kumimoji="0" lang="ru-RU" sz="2400" b="0" i="0" u="none" strike="noStrike" cap="none" normalizeH="0" baseline="0" dirty="0" smtClean="0">
              <a:ln>
                <a:noFill/>
              </a:ln>
              <a:solidFill>
                <a:schemeClr val="accent5">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для учащихся VI - VII классов - 20 минут;</a:t>
            </a:r>
            <a:endParaRPr kumimoji="0" lang="ru-RU" sz="2400" b="0" i="0" u="none" strike="noStrike" cap="none" normalizeH="0" baseline="0" dirty="0" smtClean="0">
              <a:ln>
                <a:noFill/>
              </a:ln>
              <a:solidFill>
                <a:schemeClr val="accent5">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для учащихся VIII - IX классов -25 минут;</a:t>
            </a:r>
            <a:endParaRPr kumimoji="0" lang="ru-RU" sz="2400" b="0" i="0" u="none" strike="noStrike" cap="none" normalizeH="0" baseline="0" dirty="0" smtClean="0">
              <a:ln>
                <a:noFill/>
              </a:ln>
              <a:solidFill>
                <a:schemeClr val="accent5">
                  <a:lumMod val="75000"/>
                </a:schemeClr>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accent5">
                    <a:lumMod val="75000"/>
                  </a:schemeClr>
                </a:solidFill>
                <a:effectLst/>
                <a:latin typeface="Times New Roman" pitchFamily="18" charset="0"/>
                <a:ea typeface="Calibri" pitchFamily="34" charset="0"/>
                <a:cs typeface="Times New Roman" pitchFamily="18" charset="0"/>
              </a:rPr>
              <a:t>- для учащихся X - XI классов на первом часу учебных занятий 30 минут, на втором - 20 минут;</a:t>
            </a:r>
            <a:endParaRPr kumimoji="0" lang="ru-RU" sz="2400" b="0" i="0" u="none" strike="noStrike" cap="none" normalizeH="0" baseline="0" dirty="0" smtClean="0">
              <a:ln>
                <a:noFill/>
              </a:ln>
              <a:solidFill>
                <a:schemeClr val="accent5">
                  <a:lumMod val="75000"/>
                </a:schemeClr>
              </a:solidFill>
              <a:effectLst/>
              <a:latin typeface="Arial" pitchFamily="34" charset="0"/>
            </a:endParaRPr>
          </a:p>
        </p:txBody>
      </p:sp>
      <p:pic>
        <p:nvPicPr>
          <p:cNvPr id="17410" name="Picture 2" descr="C:\Program Files\Microsoft Office\MEDIA\CAGCAT10\j0292020.wmf"/>
          <p:cNvPicPr>
            <a:picLocks noChangeAspect="1" noChangeArrowheads="1"/>
          </p:cNvPicPr>
          <p:nvPr/>
        </p:nvPicPr>
        <p:blipFill>
          <a:blip r:embed="rId2" cstate="print"/>
          <a:srcRect/>
          <a:stretch>
            <a:fillRect/>
          </a:stretch>
        </p:blipFill>
        <p:spPr bwMode="auto">
          <a:xfrm>
            <a:off x="0" y="0"/>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strVal val="#ppt_w*0.70"/>
                                          </p:val>
                                        </p:tav>
                                        <p:tav tm="100000">
                                          <p:val>
                                            <p:strVal val="#ppt_w"/>
                                          </p:val>
                                        </p:tav>
                                      </p:tavLst>
                                    </p:anim>
                                    <p:anim calcmode="lin" valueType="num">
                                      <p:cBhvr>
                                        <p:cTn id="8" dur="1000" fill="hold"/>
                                        <p:tgtEl>
                                          <p:spTgt spid="17410"/>
                                        </p:tgtEl>
                                        <p:attrNameLst>
                                          <p:attrName>ppt_h</p:attrName>
                                        </p:attrNameLst>
                                      </p:cBhvr>
                                      <p:tavLst>
                                        <p:tav tm="0">
                                          <p:val>
                                            <p:strVal val="#ppt_h"/>
                                          </p:val>
                                        </p:tav>
                                        <p:tav tm="100000">
                                          <p:val>
                                            <p:strVal val="#ppt_h"/>
                                          </p:val>
                                        </p:tav>
                                      </p:tavLst>
                                    </p:anim>
                                    <p:animEffect transition="in" filter="fade">
                                      <p:cBhvr>
                                        <p:cTn id="9" dur="1000"/>
                                        <p:tgtEl>
                                          <p:spTgt spid="1741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7409">
                                            <p:txEl>
                                              <p:pRg st="0" end="0"/>
                                            </p:txEl>
                                          </p:spTgt>
                                        </p:tgtEl>
                                        <p:attrNameLst>
                                          <p:attrName>style.visibility</p:attrName>
                                        </p:attrNameLst>
                                      </p:cBhvr>
                                      <p:to>
                                        <p:strVal val="visible"/>
                                      </p:to>
                                    </p:set>
                                    <p:anim calcmode="lin" valueType="num">
                                      <p:cBhvr>
                                        <p:cTn id="13" dur="2000" fill="hold"/>
                                        <p:tgtEl>
                                          <p:spTgt spid="17409">
                                            <p:txEl>
                                              <p:pRg st="0" end="0"/>
                                            </p:txEl>
                                          </p:spTgt>
                                        </p:tgtEl>
                                        <p:attrNameLst>
                                          <p:attrName>ppt_w</p:attrName>
                                        </p:attrNameLst>
                                      </p:cBhvr>
                                      <p:tavLst>
                                        <p:tav tm="0">
                                          <p:val>
                                            <p:strVal val="#ppt_w*0.70"/>
                                          </p:val>
                                        </p:tav>
                                        <p:tav tm="100000">
                                          <p:val>
                                            <p:strVal val="#ppt_w"/>
                                          </p:val>
                                        </p:tav>
                                      </p:tavLst>
                                    </p:anim>
                                    <p:anim calcmode="lin" valueType="num">
                                      <p:cBhvr>
                                        <p:cTn id="14" dur="2000" fill="hold"/>
                                        <p:tgtEl>
                                          <p:spTgt spid="17409">
                                            <p:txEl>
                                              <p:pRg st="0" end="0"/>
                                            </p:txEl>
                                          </p:spTgt>
                                        </p:tgtEl>
                                        <p:attrNameLst>
                                          <p:attrName>ppt_h</p:attrName>
                                        </p:attrNameLst>
                                      </p:cBhvr>
                                      <p:tavLst>
                                        <p:tav tm="0">
                                          <p:val>
                                            <p:strVal val="#ppt_h"/>
                                          </p:val>
                                        </p:tav>
                                        <p:tav tm="100000">
                                          <p:val>
                                            <p:strVal val="#ppt_h"/>
                                          </p:val>
                                        </p:tav>
                                      </p:tavLst>
                                    </p:anim>
                                    <p:animEffect transition="in" filter="fade">
                                      <p:cBhvr>
                                        <p:cTn id="15" dur="2000"/>
                                        <p:tgtEl>
                                          <p:spTgt spid="17409">
                                            <p:txEl>
                                              <p:pRg st="0" end="0"/>
                                            </p:txEl>
                                          </p:spTgt>
                                        </p:tgtEl>
                                      </p:cBhvr>
                                    </p:animEffect>
                                  </p:childTnLst>
                                </p:cTn>
                              </p:par>
                            </p:childTnLst>
                          </p:cTn>
                        </p:par>
                        <p:par>
                          <p:cTn id="16" fill="hold">
                            <p:stCondLst>
                              <p:cond delay="3000"/>
                            </p:stCondLst>
                            <p:childTnLst>
                              <p:par>
                                <p:cTn id="17" presetID="55" presetClass="entr" presetSubtype="0" fill="hold" nodeType="afterEffect">
                                  <p:stCondLst>
                                    <p:cond delay="0"/>
                                  </p:stCondLst>
                                  <p:childTnLst>
                                    <p:set>
                                      <p:cBhvr>
                                        <p:cTn id="18" dur="1" fill="hold">
                                          <p:stCondLst>
                                            <p:cond delay="0"/>
                                          </p:stCondLst>
                                        </p:cTn>
                                        <p:tgtEl>
                                          <p:spTgt spid="17409">
                                            <p:txEl>
                                              <p:pRg st="1" end="1"/>
                                            </p:txEl>
                                          </p:spTgt>
                                        </p:tgtEl>
                                        <p:attrNameLst>
                                          <p:attrName>style.visibility</p:attrName>
                                        </p:attrNameLst>
                                      </p:cBhvr>
                                      <p:to>
                                        <p:strVal val="visible"/>
                                      </p:to>
                                    </p:set>
                                    <p:anim calcmode="lin" valueType="num">
                                      <p:cBhvr>
                                        <p:cTn id="19" dur="2000" fill="hold"/>
                                        <p:tgtEl>
                                          <p:spTgt spid="17409">
                                            <p:txEl>
                                              <p:pRg st="1" end="1"/>
                                            </p:txEl>
                                          </p:spTgt>
                                        </p:tgtEl>
                                        <p:attrNameLst>
                                          <p:attrName>ppt_w</p:attrName>
                                        </p:attrNameLst>
                                      </p:cBhvr>
                                      <p:tavLst>
                                        <p:tav tm="0">
                                          <p:val>
                                            <p:strVal val="#ppt_w*0.70"/>
                                          </p:val>
                                        </p:tav>
                                        <p:tav tm="100000">
                                          <p:val>
                                            <p:strVal val="#ppt_w"/>
                                          </p:val>
                                        </p:tav>
                                      </p:tavLst>
                                    </p:anim>
                                    <p:anim calcmode="lin" valueType="num">
                                      <p:cBhvr>
                                        <p:cTn id="20" dur="2000" fill="hold"/>
                                        <p:tgtEl>
                                          <p:spTgt spid="17409">
                                            <p:txEl>
                                              <p:pRg st="1" end="1"/>
                                            </p:txEl>
                                          </p:spTgt>
                                        </p:tgtEl>
                                        <p:attrNameLst>
                                          <p:attrName>ppt_h</p:attrName>
                                        </p:attrNameLst>
                                      </p:cBhvr>
                                      <p:tavLst>
                                        <p:tav tm="0">
                                          <p:val>
                                            <p:strVal val="#ppt_h"/>
                                          </p:val>
                                        </p:tav>
                                        <p:tav tm="100000">
                                          <p:val>
                                            <p:strVal val="#ppt_h"/>
                                          </p:val>
                                        </p:tav>
                                      </p:tavLst>
                                    </p:anim>
                                    <p:animEffect transition="in" filter="fade">
                                      <p:cBhvr>
                                        <p:cTn id="21" dur="2000"/>
                                        <p:tgtEl>
                                          <p:spTgt spid="17409">
                                            <p:txEl>
                                              <p:pRg st="1" end="1"/>
                                            </p:txEl>
                                          </p:spTgt>
                                        </p:tgtEl>
                                      </p:cBhvr>
                                    </p:animEffect>
                                  </p:childTnLst>
                                </p:cTn>
                              </p:par>
                            </p:childTnLst>
                          </p:cTn>
                        </p:par>
                        <p:par>
                          <p:cTn id="22" fill="hold">
                            <p:stCondLst>
                              <p:cond delay="5000"/>
                            </p:stCondLst>
                            <p:childTnLst>
                              <p:par>
                                <p:cTn id="23" presetID="55" presetClass="entr" presetSubtype="0" fill="hold" nodeType="afterEffect">
                                  <p:stCondLst>
                                    <p:cond delay="0"/>
                                  </p:stCondLst>
                                  <p:childTnLst>
                                    <p:set>
                                      <p:cBhvr>
                                        <p:cTn id="24" dur="1" fill="hold">
                                          <p:stCondLst>
                                            <p:cond delay="0"/>
                                          </p:stCondLst>
                                        </p:cTn>
                                        <p:tgtEl>
                                          <p:spTgt spid="17409">
                                            <p:txEl>
                                              <p:pRg st="2" end="2"/>
                                            </p:txEl>
                                          </p:spTgt>
                                        </p:tgtEl>
                                        <p:attrNameLst>
                                          <p:attrName>style.visibility</p:attrName>
                                        </p:attrNameLst>
                                      </p:cBhvr>
                                      <p:to>
                                        <p:strVal val="visible"/>
                                      </p:to>
                                    </p:set>
                                    <p:anim calcmode="lin" valueType="num">
                                      <p:cBhvr>
                                        <p:cTn id="25" dur="2000" fill="hold"/>
                                        <p:tgtEl>
                                          <p:spTgt spid="17409">
                                            <p:txEl>
                                              <p:pRg st="2" end="2"/>
                                            </p:txEl>
                                          </p:spTgt>
                                        </p:tgtEl>
                                        <p:attrNameLst>
                                          <p:attrName>ppt_w</p:attrName>
                                        </p:attrNameLst>
                                      </p:cBhvr>
                                      <p:tavLst>
                                        <p:tav tm="0">
                                          <p:val>
                                            <p:strVal val="#ppt_w*0.70"/>
                                          </p:val>
                                        </p:tav>
                                        <p:tav tm="100000">
                                          <p:val>
                                            <p:strVal val="#ppt_w"/>
                                          </p:val>
                                        </p:tav>
                                      </p:tavLst>
                                    </p:anim>
                                    <p:anim calcmode="lin" valueType="num">
                                      <p:cBhvr>
                                        <p:cTn id="26" dur="2000" fill="hold"/>
                                        <p:tgtEl>
                                          <p:spTgt spid="17409">
                                            <p:txEl>
                                              <p:pRg st="2" end="2"/>
                                            </p:txEl>
                                          </p:spTgt>
                                        </p:tgtEl>
                                        <p:attrNameLst>
                                          <p:attrName>ppt_h</p:attrName>
                                        </p:attrNameLst>
                                      </p:cBhvr>
                                      <p:tavLst>
                                        <p:tav tm="0">
                                          <p:val>
                                            <p:strVal val="#ppt_h"/>
                                          </p:val>
                                        </p:tav>
                                        <p:tav tm="100000">
                                          <p:val>
                                            <p:strVal val="#ppt_h"/>
                                          </p:val>
                                        </p:tav>
                                      </p:tavLst>
                                    </p:anim>
                                    <p:animEffect transition="in" filter="fade">
                                      <p:cBhvr>
                                        <p:cTn id="27" dur="2000"/>
                                        <p:tgtEl>
                                          <p:spTgt spid="17409">
                                            <p:txEl>
                                              <p:pRg st="2" end="2"/>
                                            </p:txEl>
                                          </p:spTgt>
                                        </p:tgtEl>
                                      </p:cBhvr>
                                    </p:animEffect>
                                  </p:childTnLst>
                                </p:cTn>
                              </p:par>
                            </p:childTnLst>
                          </p:cTn>
                        </p:par>
                        <p:par>
                          <p:cTn id="28" fill="hold">
                            <p:stCondLst>
                              <p:cond delay="7000"/>
                            </p:stCondLst>
                            <p:childTnLst>
                              <p:par>
                                <p:cTn id="29" presetID="55" presetClass="entr" presetSubtype="0" fill="hold" nodeType="afterEffect">
                                  <p:stCondLst>
                                    <p:cond delay="0"/>
                                  </p:stCondLst>
                                  <p:childTnLst>
                                    <p:set>
                                      <p:cBhvr>
                                        <p:cTn id="30" dur="1" fill="hold">
                                          <p:stCondLst>
                                            <p:cond delay="0"/>
                                          </p:stCondLst>
                                        </p:cTn>
                                        <p:tgtEl>
                                          <p:spTgt spid="17409">
                                            <p:txEl>
                                              <p:pRg st="3" end="3"/>
                                            </p:txEl>
                                          </p:spTgt>
                                        </p:tgtEl>
                                        <p:attrNameLst>
                                          <p:attrName>style.visibility</p:attrName>
                                        </p:attrNameLst>
                                      </p:cBhvr>
                                      <p:to>
                                        <p:strVal val="visible"/>
                                      </p:to>
                                    </p:set>
                                    <p:anim calcmode="lin" valueType="num">
                                      <p:cBhvr>
                                        <p:cTn id="31" dur="2000" fill="hold"/>
                                        <p:tgtEl>
                                          <p:spTgt spid="17409">
                                            <p:txEl>
                                              <p:pRg st="3" end="3"/>
                                            </p:txEl>
                                          </p:spTgt>
                                        </p:tgtEl>
                                        <p:attrNameLst>
                                          <p:attrName>ppt_w</p:attrName>
                                        </p:attrNameLst>
                                      </p:cBhvr>
                                      <p:tavLst>
                                        <p:tav tm="0">
                                          <p:val>
                                            <p:strVal val="#ppt_w*0.70"/>
                                          </p:val>
                                        </p:tav>
                                        <p:tav tm="100000">
                                          <p:val>
                                            <p:strVal val="#ppt_w"/>
                                          </p:val>
                                        </p:tav>
                                      </p:tavLst>
                                    </p:anim>
                                    <p:anim calcmode="lin" valueType="num">
                                      <p:cBhvr>
                                        <p:cTn id="32" dur="2000" fill="hold"/>
                                        <p:tgtEl>
                                          <p:spTgt spid="17409">
                                            <p:txEl>
                                              <p:pRg st="3" end="3"/>
                                            </p:txEl>
                                          </p:spTgt>
                                        </p:tgtEl>
                                        <p:attrNameLst>
                                          <p:attrName>ppt_h</p:attrName>
                                        </p:attrNameLst>
                                      </p:cBhvr>
                                      <p:tavLst>
                                        <p:tav tm="0">
                                          <p:val>
                                            <p:strVal val="#ppt_h"/>
                                          </p:val>
                                        </p:tav>
                                        <p:tav tm="100000">
                                          <p:val>
                                            <p:strVal val="#ppt_h"/>
                                          </p:val>
                                        </p:tav>
                                      </p:tavLst>
                                    </p:anim>
                                    <p:animEffect transition="in" filter="fade">
                                      <p:cBhvr>
                                        <p:cTn id="33" dur="2000"/>
                                        <p:tgtEl>
                                          <p:spTgt spid="17409">
                                            <p:txEl>
                                              <p:pRg st="3" end="3"/>
                                            </p:txEl>
                                          </p:spTgt>
                                        </p:tgtEl>
                                      </p:cBhvr>
                                    </p:animEffect>
                                  </p:childTnLst>
                                </p:cTn>
                              </p:par>
                            </p:childTnLst>
                          </p:cTn>
                        </p:par>
                        <p:par>
                          <p:cTn id="34" fill="hold">
                            <p:stCondLst>
                              <p:cond delay="9000"/>
                            </p:stCondLst>
                            <p:childTnLst>
                              <p:par>
                                <p:cTn id="35" presetID="55" presetClass="entr" presetSubtype="0" fill="hold" nodeType="afterEffect">
                                  <p:stCondLst>
                                    <p:cond delay="0"/>
                                  </p:stCondLst>
                                  <p:childTnLst>
                                    <p:set>
                                      <p:cBhvr>
                                        <p:cTn id="36" dur="1" fill="hold">
                                          <p:stCondLst>
                                            <p:cond delay="0"/>
                                          </p:stCondLst>
                                        </p:cTn>
                                        <p:tgtEl>
                                          <p:spTgt spid="17409">
                                            <p:txEl>
                                              <p:pRg st="4" end="4"/>
                                            </p:txEl>
                                          </p:spTgt>
                                        </p:tgtEl>
                                        <p:attrNameLst>
                                          <p:attrName>style.visibility</p:attrName>
                                        </p:attrNameLst>
                                      </p:cBhvr>
                                      <p:to>
                                        <p:strVal val="visible"/>
                                      </p:to>
                                    </p:set>
                                    <p:anim calcmode="lin" valueType="num">
                                      <p:cBhvr>
                                        <p:cTn id="37" dur="2000" fill="hold"/>
                                        <p:tgtEl>
                                          <p:spTgt spid="17409">
                                            <p:txEl>
                                              <p:pRg st="4" end="4"/>
                                            </p:txEl>
                                          </p:spTgt>
                                        </p:tgtEl>
                                        <p:attrNameLst>
                                          <p:attrName>ppt_w</p:attrName>
                                        </p:attrNameLst>
                                      </p:cBhvr>
                                      <p:tavLst>
                                        <p:tav tm="0">
                                          <p:val>
                                            <p:strVal val="#ppt_w*0.70"/>
                                          </p:val>
                                        </p:tav>
                                        <p:tav tm="100000">
                                          <p:val>
                                            <p:strVal val="#ppt_w"/>
                                          </p:val>
                                        </p:tav>
                                      </p:tavLst>
                                    </p:anim>
                                    <p:anim calcmode="lin" valueType="num">
                                      <p:cBhvr>
                                        <p:cTn id="38" dur="2000" fill="hold"/>
                                        <p:tgtEl>
                                          <p:spTgt spid="17409">
                                            <p:txEl>
                                              <p:pRg st="4" end="4"/>
                                            </p:txEl>
                                          </p:spTgt>
                                        </p:tgtEl>
                                        <p:attrNameLst>
                                          <p:attrName>ppt_h</p:attrName>
                                        </p:attrNameLst>
                                      </p:cBhvr>
                                      <p:tavLst>
                                        <p:tav tm="0">
                                          <p:val>
                                            <p:strVal val="#ppt_h"/>
                                          </p:val>
                                        </p:tav>
                                        <p:tav tm="100000">
                                          <p:val>
                                            <p:strVal val="#ppt_h"/>
                                          </p:val>
                                        </p:tav>
                                      </p:tavLst>
                                    </p:anim>
                                    <p:animEffect transition="in" filter="fade">
                                      <p:cBhvr>
                                        <p:cTn id="39" dur="2000"/>
                                        <p:tgtEl>
                                          <p:spTgt spid="17409">
                                            <p:txEl>
                                              <p:pRg st="4" end="4"/>
                                            </p:txEl>
                                          </p:spTgt>
                                        </p:tgtEl>
                                      </p:cBhvr>
                                    </p:animEffect>
                                  </p:childTnLst>
                                </p:cTn>
                              </p:par>
                            </p:childTnLst>
                          </p:cTn>
                        </p:par>
                        <p:par>
                          <p:cTn id="40" fill="hold">
                            <p:stCondLst>
                              <p:cond delay="11000"/>
                            </p:stCondLst>
                            <p:childTnLst>
                              <p:par>
                                <p:cTn id="41" presetID="55" presetClass="entr" presetSubtype="0" fill="hold" nodeType="afterEffect">
                                  <p:stCondLst>
                                    <p:cond delay="0"/>
                                  </p:stCondLst>
                                  <p:childTnLst>
                                    <p:set>
                                      <p:cBhvr>
                                        <p:cTn id="42" dur="1" fill="hold">
                                          <p:stCondLst>
                                            <p:cond delay="0"/>
                                          </p:stCondLst>
                                        </p:cTn>
                                        <p:tgtEl>
                                          <p:spTgt spid="17409">
                                            <p:txEl>
                                              <p:pRg st="5" end="5"/>
                                            </p:txEl>
                                          </p:spTgt>
                                        </p:tgtEl>
                                        <p:attrNameLst>
                                          <p:attrName>style.visibility</p:attrName>
                                        </p:attrNameLst>
                                      </p:cBhvr>
                                      <p:to>
                                        <p:strVal val="visible"/>
                                      </p:to>
                                    </p:set>
                                    <p:anim calcmode="lin" valueType="num">
                                      <p:cBhvr>
                                        <p:cTn id="43" dur="2000" fill="hold"/>
                                        <p:tgtEl>
                                          <p:spTgt spid="17409">
                                            <p:txEl>
                                              <p:pRg st="5" end="5"/>
                                            </p:txEl>
                                          </p:spTgt>
                                        </p:tgtEl>
                                        <p:attrNameLst>
                                          <p:attrName>ppt_w</p:attrName>
                                        </p:attrNameLst>
                                      </p:cBhvr>
                                      <p:tavLst>
                                        <p:tav tm="0">
                                          <p:val>
                                            <p:strVal val="#ppt_w*0.70"/>
                                          </p:val>
                                        </p:tav>
                                        <p:tav tm="100000">
                                          <p:val>
                                            <p:strVal val="#ppt_w"/>
                                          </p:val>
                                        </p:tav>
                                      </p:tavLst>
                                    </p:anim>
                                    <p:anim calcmode="lin" valueType="num">
                                      <p:cBhvr>
                                        <p:cTn id="44" dur="2000" fill="hold"/>
                                        <p:tgtEl>
                                          <p:spTgt spid="17409">
                                            <p:txEl>
                                              <p:pRg st="5" end="5"/>
                                            </p:txEl>
                                          </p:spTgt>
                                        </p:tgtEl>
                                        <p:attrNameLst>
                                          <p:attrName>ppt_h</p:attrName>
                                        </p:attrNameLst>
                                      </p:cBhvr>
                                      <p:tavLst>
                                        <p:tav tm="0">
                                          <p:val>
                                            <p:strVal val="#ppt_h"/>
                                          </p:val>
                                        </p:tav>
                                        <p:tav tm="100000">
                                          <p:val>
                                            <p:strVal val="#ppt_h"/>
                                          </p:val>
                                        </p:tav>
                                      </p:tavLst>
                                    </p:anim>
                                    <p:animEffect transition="in" filter="fade">
                                      <p:cBhvr>
                                        <p:cTn id="45" dur="2000"/>
                                        <p:tgtEl>
                                          <p:spTgt spid="174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WINDOWS\Рабочий стол\Public\Рисунок1.jpg"/>
          <p:cNvPicPr>
            <a:picLocks noChangeAspect="1" noChangeArrowheads="1"/>
          </p:cNvPicPr>
          <p:nvPr/>
        </p:nvPicPr>
        <p:blipFill>
          <a:blip r:embed="rId2" cstate="print"/>
          <a:srcRect/>
          <a:stretch>
            <a:fillRect/>
          </a:stretch>
        </p:blipFill>
        <p:spPr bwMode="auto">
          <a:xfrm>
            <a:off x="2051050" y="836613"/>
            <a:ext cx="5184775" cy="3543300"/>
          </a:xfrm>
          <a:prstGeom prst="rect">
            <a:avLst/>
          </a:prstGeom>
          <a:noFill/>
          <a:ln w="9525">
            <a:noFill/>
            <a:miter lim="800000"/>
            <a:headEnd/>
            <a:tailEnd/>
          </a:ln>
        </p:spPr>
      </p:pic>
      <p:sp>
        <p:nvSpPr>
          <p:cNvPr id="3" name="Прямоугольник 2"/>
          <p:cNvSpPr/>
          <p:nvPr/>
        </p:nvSpPr>
        <p:spPr>
          <a:xfrm>
            <a:off x="1619672" y="4725144"/>
            <a:ext cx="6192688" cy="830997"/>
          </a:xfrm>
          <a:prstGeom prst="rect">
            <a:avLst/>
          </a:prstGeom>
        </p:spPr>
        <p:txBody>
          <a:bodyPr wrap="square">
            <a:spAutoFit/>
          </a:bodyPr>
          <a:lstStyle/>
          <a:p>
            <a:pPr algn="ctr">
              <a:spcBef>
                <a:spcPct val="50000"/>
              </a:spcBef>
              <a:defRPr/>
            </a:pPr>
            <a:r>
              <a:rPr lang="ru-RU" sz="2400" dirty="0">
                <a:solidFill>
                  <a:schemeClr val="accent6">
                    <a:lumMod val="50000"/>
                  </a:schemeClr>
                </a:solidFill>
                <a:effectLst>
                  <a:outerShdw blurRad="38100" dist="38100" dir="2700000" algn="tl">
                    <a:srgbClr val="000000"/>
                  </a:outerShdw>
                </a:effectLst>
                <a:latin typeface="Tahoma" pitchFamily="34" charset="0"/>
              </a:rPr>
              <a:t>Размещение рабочих </a:t>
            </a:r>
            <a:r>
              <a:rPr lang="ru-RU" sz="2400" dirty="0" smtClean="0">
                <a:solidFill>
                  <a:schemeClr val="accent6">
                    <a:lumMod val="50000"/>
                  </a:schemeClr>
                </a:solidFill>
                <a:effectLst>
                  <a:outerShdw blurRad="38100" dist="38100" dir="2700000" algn="tl">
                    <a:srgbClr val="000000"/>
                  </a:outerShdw>
                </a:effectLst>
                <a:latin typeface="Tahoma" pitchFamily="34" charset="0"/>
              </a:rPr>
              <a:t>мест относительно </a:t>
            </a:r>
            <a:r>
              <a:rPr lang="ru-RU" sz="2400" dirty="0">
                <a:solidFill>
                  <a:schemeClr val="accent6">
                    <a:lumMod val="50000"/>
                  </a:schemeClr>
                </a:solidFill>
                <a:effectLst>
                  <a:outerShdw blurRad="38100" dist="38100" dir="2700000" algn="tl">
                    <a:srgbClr val="000000"/>
                  </a:outerShdw>
                </a:effectLst>
                <a:latin typeface="Tahoma" pitchFamily="34" charset="0"/>
              </a:rPr>
              <a:t>друг друга</a:t>
            </a:r>
            <a:r>
              <a:rPr lang="ru-RU" sz="2400" dirty="0" smtClean="0">
                <a:solidFill>
                  <a:schemeClr val="accent6">
                    <a:lumMod val="50000"/>
                  </a:schemeClr>
                </a:solidFill>
                <a:effectLst>
                  <a:outerShdw blurRad="38100" dist="38100" dir="2700000" algn="tl">
                    <a:srgbClr val="000000"/>
                  </a:outerShdw>
                </a:effectLst>
                <a:latin typeface="Tahoma" pitchFamily="34" charset="0"/>
              </a:rPr>
              <a:t>, окон </a:t>
            </a:r>
            <a:r>
              <a:rPr lang="ru-RU" sz="2400" dirty="0">
                <a:solidFill>
                  <a:schemeClr val="accent6">
                    <a:lumMod val="50000"/>
                  </a:schemeClr>
                </a:solidFill>
                <a:effectLst>
                  <a:outerShdw blurRad="38100" dist="38100" dir="2700000" algn="tl">
                    <a:srgbClr val="000000"/>
                  </a:outerShdw>
                </a:effectLst>
                <a:latin typeface="Tahoma" pitchFamily="34" charset="0"/>
              </a:rPr>
              <a:t>и стен помещений</a:t>
            </a:r>
          </a:p>
        </p:txBody>
      </p:sp>
      <p:pic>
        <p:nvPicPr>
          <p:cNvPr id="18434" name="Picture 2" descr="C:\Program Files\Microsoft Office\MEDIA\CAGCAT10\j0292020.wmf"/>
          <p:cNvPicPr>
            <a:picLocks noChangeAspect="1" noChangeArrowheads="1"/>
          </p:cNvPicPr>
          <p:nvPr/>
        </p:nvPicPr>
        <p:blipFill>
          <a:blip r:embed="rId3" cstate="print"/>
          <a:srcRect/>
          <a:stretch>
            <a:fillRect/>
          </a:stretch>
        </p:blipFill>
        <p:spPr bwMode="auto">
          <a:xfrm>
            <a:off x="179512" y="188640"/>
            <a:ext cx="1669102" cy="1584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lide(fromTop)">
                                      <p:cBhvr>
                                        <p:cTn id="7" dur="1000"/>
                                        <p:tgtEl>
                                          <p:spTgt spid="1843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strVal val="#ppt_w*0.70"/>
                                          </p:val>
                                        </p:tav>
                                        <p:tav tm="100000">
                                          <p:val>
                                            <p:strVal val="#ppt_w"/>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animEffect transition="in" filter="fade">
                                      <p:cBhvr>
                                        <p:cTn id="13" dur="2000"/>
                                        <p:tgtEl>
                                          <p:spTgt spid="2"/>
                                        </p:tgtEl>
                                      </p:cBhvr>
                                    </p:animEffect>
                                  </p:childTnLst>
                                </p:cTn>
                              </p:par>
                              <p:par>
                                <p:cTn id="14" presetID="55" presetClass="entr" presetSubtype="0" fill="hold"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грономика рабочего места"/>
          <p:cNvPicPr/>
          <p:nvPr/>
        </p:nvPicPr>
        <p:blipFill>
          <a:blip r:embed="rId2" cstate="print"/>
          <a:srcRect b="3521"/>
          <a:stretch>
            <a:fillRect/>
          </a:stretch>
        </p:blipFill>
        <p:spPr bwMode="auto">
          <a:xfrm>
            <a:off x="5076056" y="1196752"/>
            <a:ext cx="3248025" cy="3914775"/>
          </a:xfrm>
          <a:prstGeom prst="rect">
            <a:avLst/>
          </a:prstGeom>
          <a:noFill/>
          <a:ln w="9525">
            <a:noFill/>
            <a:miter lim="800000"/>
            <a:headEnd/>
            <a:tailEnd/>
          </a:ln>
        </p:spPr>
      </p:pic>
      <p:pic>
        <p:nvPicPr>
          <p:cNvPr id="3" name="Рисунок 2" descr="http://www.klyaksa.net/htm/kopilka/uroki1/images/image102.jpg"/>
          <p:cNvPicPr/>
          <p:nvPr/>
        </p:nvPicPr>
        <p:blipFill>
          <a:blip r:embed="rId3" cstate="print"/>
          <a:srcRect b="6573"/>
          <a:stretch>
            <a:fillRect/>
          </a:stretch>
        </p:blipFill>
        <p:spPr bwMode="auto">
          <a:xfrm>
            <a:off x="1043608" y="2348880"/>
            <a:ext cx="3517007" cy="2255515"/>
          </a:xfrm>
          <a:prstGeom prst="rect">
            <a:avLst/>
          </a:prstGeom>
          <a:noFill/>
          <a:ln w="9525">
            <a:noFill/>
            <a:miter lim="800000"/>
            <a:headEnd/>
            <a:tailEnd/>
          </a:ln>
        </p:spPr>
      </p:pic>
      <p:pic>
        <p:nvPicPr>
          <p:cNvPr id="19458" name="Picture 2" descr="C:\Program Files\Microsoft Office\MEDIA\CAGCAT10\j0292020.wmf"/>
          <p:cNvPicPr>
            <a:picLocks noChangeAspect="1" noChangeArrowheads="1"/>
          </p:cNvPicPr>
          <p:nvPr/>
        </p:nvPicPr>
        <p:blipFill>
          <a:blip r:embed="rId4" cstate="print"/>
          <a:srcRect/>
          <a:stretch>
            <a:fillRect/>
          </a:stretch>
        </p:blipFill>
        <p:spPr bwMode="auto">
          <a:xfrm>
            <a:off x="251520" y="332656"/>
            <a:ext cx="1716117" cy="1628800"/>
          </a:xfrm>
          <a:prstGeom prst="rect">
            <a:avLst/>
          </a:prstGeom>
          <a:noFill/>
        </p:spPr>
      </p:pic>
      <p:sp>
        <p:nvSpPr>
          <p:cNvPr id="5" name="Прямоугольник 4"/>
          <p:cNvSpPr/>
          <p:nvPr/>
        </p:nvSpPr>
        <p:spPr>
          <a:xfrm>
            <a:off x="1691680" y="5460326"/>
            <a:ext cx="6120680" cy="461665"/>
          </a:xfrm>
          <a:prstGeom prst="rect">
            <a:avLst/>
          </a:prstGeom>
        </p:spPr>
        <p:txBody>
          <a:bodyPr wrap="square">
            <a:spAutoFit/>
          </a:bodyPr>
          <a:lstStyle/>
          <a:p>
            <a:pPr algn="ctr">
              <a:spcBef>
                <a:spcPct val="50000"/>
              </a:spcBef>
              <a:defRPr/>
            </a:pPr>
            <a:r>
              <a:rPr lang="ru-RU" sz="2400" dirty="0">
                <a:solidFill>
                  <a:schemeClr val="accent6">
                    <a:lumMod val="50000"/>
                  </a:schemeClr>
                </a:solidFill>
                <a:effectLst>
                  <a:outerShdw blurRad="38100" dist="38100" dir="2700000" algn="tl">
                    <a:srgbClr val="000000"/>
                  </a:outerShdw>
                </a:effectLst>
                <a:latin typeface="Tahoma" pitchFamily="34" charset="0"/>
              </a:rPr>
              <a:t>Правильная позиция за компьютером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slide(fromTop)">
                                      <p:cBhvr>
                                        <p:cTn id="7" dur="1000"/>
                                        <p:tgtEl>
                                          <p:spTgt spid="19458"/>
                                        </p:tgtEl>
                                      </p:cBhvr>
                                    </p:animEffect>
                                  </p:childTnLst>
                                </p:cTn>
                              </p:par>
                              <p:par>
                                <p:cTn id="8" presetID="5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2000" fill="hold"/>
                                        <p:tgtEl>
                                          <p:spTgt spid="2"/>
                                        </p:tgtEl>
                                        <p:attrNameLst>
                                          <p:attrName>ppt_w</p:attrName>
                                        </p:attrNameLst>
                                      </p:cBhvr>
                                      <p:tavLst>
                                        <p:tav tm="0">
                                          <p:val>
                                            <p:strVal val="#ppt_w*0.70"/>
                                          </p:val>
                                        </p:tav>
                                        <p:tav tm="100000">
                                          <p:val>
                                            <p:strVal val="#ppt_w"/>
                                          </p:val>
                                        </p:tav>
                                      </p:tavLst>
                                    </p:anim>
                                    <p:anim calcmode="lin" valueType="num">
                                      <p:cBhvr>
                                        <p:cTn id="11" dur="2000" fill="hold"/>
                                        <p:tgtEl>
                                          <p:spTgt spid="2"/>
                                        </p:tgtEl>
                                        <p:attrNameLst>
                                          <p:attrName>ppt_h</p:attrName>
                                        </p:attrNameLst>
                                      </p:cBhvr>
                                      <p:tavLst>
                                        <p:tav tm="0">
                                          <p:val>
                                            <p:strVal val="#ppt_h"/>
                                          </p:val>
                                        </p:tav>
                                        <p:tav tm="100000">
                                          <p:val>
                                            <p:strVal val="#ppt_h"/>
                                          </p:val>
                                        </p:tav>
                                      </p:tavLst>
                                    </p:anim>
                                    <p:animEffect transition="in" filter="fade">
                                      <p:cBhvr>
                                        <p:cTn id="12" dur="2000"/>
                                        <p:tgtEl>
                                          <p:spTgt spid="2"/>
                                        </p:tgtEl>
                                      </p:cBhvr>
                                    </p:animEffect>
                                  </p:childTnLst>
                                </p:cTn>
                              </p:par>
                            </p:childTnLst>
                          </p:cTn>
                        </p:par>
                        <p:par>
                          <p:cTn id="13" fill="hold">
                            <p:stCondLst>
                              <p:cond delay="2000"/>
                            </p:stCondLst>
                            <p:childTnLst>
                              <p:par>
                                <p:cTn id="14" presetID="5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strVal val="#ppt_w*0.70"/>
                                          </p:val>
                                        </p:tav>
                                        <p:tav tm="100000">
                                          <p:val>
                                            <p:strVal val="#ppt_w"/>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animEffect transition="in" filter="fade">
                                      <p:cBhvr>
                                        <p:cTn id="18" dur="2000"/>
                                        <p:tgtEl>
                                          <p:spTgt spid="3"/>
                                        </p:tgtEl>
                                      </p:cBhvr>
                                    </p:animEffect>
                                  </p:childTnLst>
                                </p:cTn>
                              </p:par>
                              <p:par>
                                <p:cTn id="19" presetID="55" presetClass="entr" presetSubtype="0" fill="hold"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2"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692696"/>
            <a:ext cx="4824535" cy="830997"/>
          </a:xfrm>
          <a:prstGeom prst="rect">
            <a:avLst/>
          </a:prstGeom>
        </p:spPr>
        <p:txBody>
          <a:bodyPr wrap="square">
            <a:spAutoFit/>
          </a:bodyPr>
          <a:lstStyle/>
          <a:p>
            <a:pPr algn="ctr"/>
            <a:r>
              <a:rPr lang="ru-RU" sz="2400" b="1" dirty="0" smtClean="0">
                <a:solidFill>
                  <a:schemeClr val="accent6">
                    <a:lumMod val="50000"/>
                  </a:schemeClr>
                </a:solidFill>
              </a:rPr>
              <a:t>Положение запястья и кисти на клавиатуре</a:t>
            </a:r>
            <a:endParaRPr lang="ru-RU" sz="2400" b="1" dirty="0">
              <a:solidFill>
                <a:schemeClr val="accent6">
                  <a:lumMod val="50000"/>
                </a:schemeClr>
              </a:solidFill>
            </a:endParaRPr>
          </a:p>
        </p:txBody>
      </p:sp>
      <p:pic>
        <p:nvPicPr>
          <p:cNvPr id="3" name="Picture 4" descr="http://www.ergonomic.ru/catalog/ergonomic/picts/right_typing_7.gif"/>
          <p:cNvPicPr>
            <a:picLocks noChangeAspect="1" noChangeArrowheads="1"/>
          </p:cNvPicPr>
          <p:nvPr/>
        </p:nvPicPr>
        <p:blipFill>
          <a:blip r:embed="rId2" cstate="print"/>
          <a:srcRect/>
          <a:stretch>
            <a:fillRect/>
          </a:stretch>
        </p:blipFill>
        <p:spPr bwMode="auto">
          <a:xfrm>
            <a:off x="1907704" y="1628800"/>
            <a:ext cx="2286000" cy="1565275"/>
          </a:xfrm>
          <a:prstGeom prst="rect">
            <a:avLst/>
          </a:prstGeom>
          <a:noFill/>
          <a:ln w="9525">
            <a:noFill/>
            <a:miter lim="800000"/>
            <a:headEnd/>
            <a:tailEnd/>
          </a:ln>
        </p:spPr>
      </p:pic>
      <p:pic>
        <p:nvPicPr>
          <p:cNvPr id="20482" name="Picture 2" descr="C:\Program Files\Microsoft Office\MEDIA\CAGCAT10\j0292020.wmf"/>
          <p:cNvPicPr>
            <a:picLocks noChangeAspect="1" noChangeArrowheads="1"/>
          </p:cNvPicPr>
          <p:nvPr/>
        </p:nvPicPr>
        <p:blipFill>
          <a:blip r:embed="rId3" cstate="print"/>
          <a:srcRect/>
          <a:stretch>
            <a:fillRect/>
          </a:stretch>
        </p:blipFill>
        <p:spPr bwMode="auto">
          <a:xfrm>
            <a:off x="179512" y="188640"/>
            <a:ext cx="1412645" cy="1340768"/>
          </a:xfrm>
          <a:prstGeom prst="rect">
            <a:avLst/>
          </a:prstGeom>
          <a:noFill/>
        </p:spPr>
      </p:pic>
      <p:sp>
        <p:nvSpPr>
          <p:cNvPr id="5" name="Прямоугольник 4"/>
          <p:cNvSpPr/>
          <p:nvPr/>
        </p:nvSpPr>
        <p:spPr>
          <a:xfrm>
            <a:off x="4499992" y="1772816"/>
            <a:ext cx="4248472" cy="923330"/>
          </a:xfrm>
          <a:prstGeom prst="rect">
            <a:avLst/>
          </a:prstGeom>
        </p:spPr>
        <p:txBody>
          <a:bodyPr wrap="square">
            <a:spAutoFit/>
          </a:bodyPr>
          <a:lstStyle/>
          <a:p>
            <a:r>
              <a:rPr lang="ru-RU" b="0" dirty="0" smtClean="0">
                <a:solidFill>
                  <a:schemeClr val="accent6">
                    <a:lumMod val="50000"/>
                  </a:schemeClr>
                </a:solidFill>
                <a:latin typeface="Geneva"/>
              </a:rPr>
              <a:t>Главное, чтобы локоть и кисть составляли одну линию и были параллельны поверхности стола</a:t>
            </a:r>
            <a:endParaRPr lang="ru-RU" dirty="0">
              <a:solidFill>
                <a:schemeClr val="accent6">
                  <a:lumMod val="50000"/>
                </a:schemeClr>
              </a:solidFill>
            </a:endParaRPr>
          </a:p>
        </p:txBody>
      </p:sp>
      <p:pic>
        <p:nvPicPr>
          <p:cNvPr id="6" name="Picture 7" descr="http://www.ergonomic.ru/catalog/ergonomic/picts/wrong_typing_5.gif"/>
          <p:cNvPicPr>
            <a:picLocks noChangeAspect="1" noChangeArrowheads="1"/>
          </p:cNvPicPr>
          <p:nvPr/>
        </p:nvPicPr>
        <p:blipFill>
          <a:blip r:embed="rId4" cstate="print"/>
          <a:srcRect/>
          <a:stretch>
            <a:fillRect/>
          </a:stretch>
        </p:blipFill>
        <p:spPr bwMode="auto">
          <a:xfrm>
            <a:off x="1187624" y="3933056"/>
            <a:ext cx="2286000" cy="1417638"/>
          </a:xfrm>
          <a:prstGeom prst="rect">
            <a:avLst/>
          </a:prstGeom>
          <a:noFill/>
          <a:ln w="9525">
            <a:noFill/>
            <a:miter lim="800000"/>
            <a:headEnd/>
            <a:tailEnd/>
          </a:ln>
        </p:spPr>
      </p:pic>
      <p:sp>
        <p:nvSpPr>
          <p:cNvPr id="7" name="Line 12"/>
          <p:cNvSpPr>
            <a:spLocks noChangeShapeType="1"/>
          </p:cNvSpPr>
          <p:nvPr/>
        </p:nvSpPr>
        <p:spPr bwMode="auto">
          <a:xfrm flipH="1">
            <a:off x="899592" y="3861048"/>
            <a:ext cx="2762200" cy="1762472"/>
          </a:xfrm>
          <a:prstGeom prst="line">
            <a:avLst/>
          </a:prstGeom>
          <a:noFill/>
          <a:ln w="57150">
            <a:solidFill>
              <a:srgbClr val="FF0000"/>
            </a:solidFill>
            <a:round/>
            <a:headEnd/>
            <a:tailEnd/>
          </a:ln>
        </p:spPr>
        <p:txBody>
          <a:bodyPr wrap="none"/>
          <a:lstStyle/>
          <a:p>
            <a:endParaRPr lang="ru-RU"/>
          </a:p>
        </p:txBody>
      </p:sp>
      <p:sp>
        <p:nvSpPr>
          <p:cNvPr id="10" name="Line 12"/>
          <p:cNvSpPr>
            <a:spLocks noChangeShapeType="1"/>
          </p:cNvSpPr>
          <p:nvPr/>
        </p:nvSpPr>
        <p:spPr bwMode="auto">
          <a:xfrm flipH="1" flipV="1">
            <a:off x="1043608" y="3717032"/>
            <a:ext cx="2736304" cy="1944216"/>
          </a:xfrm>
          <a:prstGeom prst="line">
            <a:avLst/>
          </a:prstGeom>
          <a:noFill/>
          <a:ln w="57150">
            <a:solidFill>
              <a:srgbClr val="FF0000"/>
            </a:solidFill>
            <a:round/>
            <a:headEnd/>
            <a:tailEnd/>
          </a:ln>
        </p:spPr>
        <p:txBody>
          <a:bodyPr wrap="none"/>
          <a:lstStyle/>
          <a:p>
            <a:endParaRPr lang="ru-RU"/>
          </a:p>
        </p:txBody>
      </p:sp>
      <p:pic>
        <p:nvPicPr>
          <p:cNvPr id="11" name="Picture 9" descr="http://www.ergonomic.ru/catalog/ergonomic/picts/wrong_typing_6.gif"/>
          <p:cNvPicPr>
            <a:picLocks noChangeAspect="1" noChangeArrowheads="1"/>
          </p:cNvPicPr>
          <p:nvPr/>
        </p:nvPicPr>
        <p:blipFill>
          <a:blip r:embed="rId5" cstate="print"/>
          <a:srcRect/>
          <a:stretch>
            <a:fillRect/>
          </a:stretch>
        </p:blipFill>
        <p:spPr bwMode="auto">
          <a:xfrm>
            <a:off x="5796136" y="4005064"/>
            <a:ext cx="2286000" cy="1382713"/>
          </a:xfrm>
          <a:prstGeom prst="rect">
            <a:avLst/>
          </a:prstGeom>
          <a:noFill/>
          <a:ln w="9525">
            <a:noFill/>
            <a:miter lim="800000"/>
            <a:headEnd/>
            <a:tailEnd/>
          </a:ln>
        </p:spPr>
      </p:pic>
      <p:sp>
        <p:nvSpPr>
          <p:cNvPr id="12" name="Line 12"/>
          <p:cNvSpPr>
            <a:spLocks noChangeShapeType="1"/>
          </p:cNvSpPr>
          <p:nvPr/>
        </p:nvSpPr>
        <p:spPr bwMode="auto">
          <a:xfrm flipH="1" flipV="1">
            <a:off x="5508104" y="3789040"/>
            <a:ext cx="2736304" cy="1944216"/>
          </a:xfrm>
          <a:prstGeom prst="line">
            <a:avLst/>
          </a:prstGeom>
          <a:noFill/>
          <a:ln w="57150">
            <a:solidFill>
              <a:srgbClr val="FF0000"/>
            </a:solidFill>
            <a:round/>
            <a:headEnd/>
            <a:tailEnd/>
          </a:ln>
        </p:spPr>
        <p:txBody>
          <a:bodyPr wrap="none"/>
          <a:lstStyle/>
          <a:p>
            <a:endParaRPr lang="ru-RU"/>
          </a:p>
        </p:txBody>
      </p:sp>
      <p:sp>
        <p:nvSpPr>
          <p:cNvPr id="13" name="Line 12"/>
          <p:cNvSpPr>
            <a:spLocks noChangeShapeType="1"/>
          </p:cNvSpPr>
          <p:nvPr/>
        </p:nvSpPr>
        <p:spPr bwMode="auto">
          <a:xfrm flipH="1">
            <a:off x="5436096" y="3933056"/>
            <a:ext cx="2762200" cy="1762472"/>
          </a:xfrm>
          <a:prstGeom prst="line">
            <a:avLst/>
          </a:prstGeom>
          <a:noFill/>
          <a:ln w="57150">
            <a:solidFill>
              <a:srgbClr val="FF0000"/>
            </a:solidFill>
            <a:round/>
            <a:headEnd/>
            <a:tailEnd/>
          </a:ln>
        </p:spPr>
        <p:txBody>
          <a:bodyPr wrap="none"/>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Bottom)">
                                      <p:cBhvr>
                                        <p:cTn id="7" dur="1000"/>
                                        <p:tgtEl>
                                          <p:spTgt spid="20482"/>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p:cTn id="11"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2"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3" dur="2000"/>
                                        <p:tgtEl>
                                          <p:spTgt spid="2">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7"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8" dur="2000"/>
                                        <p:tgtEl>
                                          <p:spTgt spid="5">
                                            <p:txEl>
                                              <p:pRg st="0" end="0"/>
                                            </p:txEl>
                                          </p:spTgt>
                                        </p:tgtEl>
                                      </p:cBhvr>
                                    </p:animEffect>
                                  </p:childTnLst>
                                </p:cTn>
                              </p:par>
                            </p:childTnLst>
                          </p:cTn>
                        </p:par>
                        <p:par>
                          <p:cTn id="19" fill="hold">
                            <p:stCondLst>
                              <p:cond delay="3000"/>
                            </p:stCondLst>
                            <p:childTnLst>
                              <p:par>
                                <p:cTn id="20" presetID="55"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strVal val="#ppt_w*0.70"/>
                                          </p:val>
                                        </p:tav>
                                        <p:tav tm="100000">
                                          <p:val>
                                            <p:strVal val="#ppt_w"/>
                                          </p:val>
                                        </p:tav>
                                      </p:tavLst>
                                    </p:anim>
                                    <p:anim calcmode="lin" valueType="num">
                                      <p:cBhvr>
                                        <p:cTn id="23" dur="2000" fill="hold"/>
                                        <p:tgtEl>
                                          <p:spTgt spid="3"/>
                                        </p:tgtEl>
                                        <p:attrNameLst>
                                          <p:attrName>ppt_h</p:attrName>
                                        </p:attrNameLst>
                                      </p:cBhvr>
                                      <p:tavLst>
                                        <p:tav tm="0">
                                          <p:val>
                                            <p:strVal val="#ppt_h"/>
                                          </p:val>
                                        </p:tav>
                                        <p:tav tm="100000">
                                          <p:val>
                                            <p:strVal val="#ppt_h"/>
                                          </p:val>
                                        </p:tav>
                                      </p:tavLst>
                                    </p:anim>
                                    <p:animEffect transition="in" filter="fade">
                                      <p:cBhvr>
                                        <p:cTn id="24" dur="2000"/>
                                        <p:tgtEl>
                                          <p:spTgt spid="3"/>
                                        </p:tgtEl>
                                      </p:cBhvr>
                                    </p:animEffect>
                                  </p:childTnLst>
                                </p:cTn>
                              </p:par>
                            </p:childTnLst>
                          </p:cTn>
                        </p:par>
                        <p:par>
                          <p:cTn id="25" fill="hold">
                            <p:stCondLst>
                              <p:cond delay="5000"/>
                            </p:stCondLst>
                            <p:childTnLst>
                              <p:par>
                                <p:cTn id="26" presetID="55"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par>
                          <p:cTn id="31" fill="hold">
                            <p:stCondLst>
                              <p:cond delay="6000"/>
                            </p:stCondLst>
                            <p:childTnLst>
                              <p:par>
                                <p:cTn id="32" presetID="55"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par>
                          <p:cTn id="37" fill="hold">
                            <p:stCondLst>
                              <p:cond delay="7000"/>
                            </p:stCondLst>
                            <p:childTnLst>
                              <p:par>
                                <p:cTn id="38" presetID="55"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strVal val="#ppt_w*0.70"/>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Effect transition="in" filter="fade">
                                      <p:cBhvr>
                                        <p:cTn id="42" dur="1000"/>
                                        <p:tgtEl>
                                          <p:spTgt spid="10"/>
                                        </p:tgtEl>
                                      </p:cBhvr>
                                    </p:animEffect>
                                  </p:childTnLst>
                                </p:cTn>
                              </p:par>
                            </p:childTnLst>
                          </p:cTn>
                        </p:par>
                        <p:par>
                          <p:cTn id="43" fill="hold">
                            <p:stCondLst>
                              <p:cond delay="8000"/>
                            </p:stCondLst>
                            <p:childTnLst>
                              <p:par>
                                <p:cTn id="44" presetID="55"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0.7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par>
                          <p:cTn id="49" fill="hold">
                            <p:stCondLst>
                              <p:cond delay="9000"/>
                            </p:stCondLst>
                            <p:childTnLst>
                              <p:par>
                                <p:cTn id="50" presetID="55"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70"/>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Effect transition="in" filter="fade">
                                      <p:cBhvr>
                                        <p:cTn id="54" dur="1000"/>
                                        <p:tgtEl>
                                          <p:spTgt spid="13"/>
                                        </p:tgtEl>
                                      </p:cBhvr>
                                    </p:animEffect>
                                  </p:childTnLst>
                                </p:cTn>
                              </p:par>
                            </p:childTnLst>
                          </p:cTn>
                        </p:par>
                        <p:par>
                          <p:cTn id="55" fill="hold">
                            <p:stCondLst>
                              <p:cond delay="10000"/>
                            </p:stCondLst>
                            <p:childTnLst>
                              <p:par>
                                <p:cTn id="56" presetID="55"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strVal val="#ppt_w*0.70"/>
                                          </p:val>
                                        </p:tav>
                                        <p:tav tm="100000">
                                          <p:val>
                                            <p:strVal val="#ppt_w"/>
                                          </p:val>
                                        </p:tav>
                                      </p:tavLst>
                                    </p:anim>
                                    <p:anim calcmode="lin" valueType="num">
                                      <p:cBhvr>
                                        <p:cTn id="59" dur="1000" fill="hold"/>
                                        <p:tgtEl>
                                          <p:spTgt spid="12"/>
                                        </p:tgtEl>
                                        <p:attrNameLst>
                                          <p:attrName>ppt_h</p:attrName>
                                        </p:attrNameLst>
                                      </p:cBhvr>
                                      <p:tavLst>
                                        <p:tav tm="0">
                                          <p:val>
                                            <p:strVal val="#ppt_h"/>
                                          </p:val>
                                        </p:tav>
                                        <p:tav tm="100000">
                                          <p:val>
                                            <p:strVal val="#ppt_h"/>
                                          </p:val>
                                        </p:tav>
                                      </p:tavLst>
                                    </p:anim>
                                    <p:animEffect transition="in" filter="fade">
                                      <p:cBhvr>
                                        <p:cTn id="6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1563" y="1428750"/>
            <a:ext cx="8072437" cy="3214688"/>
          </a:xfrm>
        </p:spPr>
        <p:txBody>
          <a:bodyPr>
            <a:normAutofit fontScale="90000"/>
          </a:bodyPr>
          <a:lstStyle/>
          <a:p>
            <a:pPr algn="ctr"/>
            <a:r>
              <a:rPr lang="ru-RU" sz="4000" b="0" i="1" dirty="0" smtClean="0">
                <a:solidFill>
                  <a:schemeClr val="tx2">
                    <a:lumMod val="60000"/>
                    <a:lumOff val="40000"/>
                  </a:schemeClr>
                </a:solidFill>
                <a:effectLst/>
              </a:rPr>
              <a:t/>
            </a:r>
            <a:br>
              <a:rPr lang="ru-RU" sz="4000" b="0" i="1" dirty="0" smtClean="0">
                <a:solidFill>
                  <a:schemeClr val="tx2">
                    <a:lumMod val="60000"/>
                    <a:lumOff val="40000"/>
                  </a:schemeClr>
                </a:solidFill>
                <a:effectLst/>
              </a:rPr>
            </a:br>
            <a:r>
              <a:rPr lang="ru-RU" sz="4000" i="1" dirty="0" smtClean="0">
                <a:solidFill>
                  <a:schemeClr val="accent6">
                    <a:lumMod val="50000"/>
                  </a:schemeClr>
                </a:solidFill>
                <a:effectLst/>
              </a:rPr>
              <a:t>Динамические паузы, физкультминутки, минутки релаксации -</a:t>
            </a:r>
            <a:r>
              <a:rPr lang="ru-RU" sz="4000" dirty="0" smtClean="0">
                <a:solidFill>
                  <a:schemeClr val="accent6">
                    <a:lumMod val="50000"/>
                  </a:schemeClr>
                </a:solidFill>
                <a:effectLst/>
              </a:rPr>
              <a:t> это неотъемлемая часть </a:t>
            </a:r>
            <a:r>
              <a:rPr lang="ru-RU" sz="4000" dirty="0" err="1" smtClean="0">
                <a:solidFill>
                  <a:schemeClr val="accent6">
                    <a:lumMod val="50000"/>
                  </a:schemeClr>
                </a:solidFill>
                <a:effectLst/>
              </a:rPr>
              <a:t>здоровьесберегающих</a:t>
            </a:r>
            <a:r>
              <a:rPr lang="ru-RU" sz="4000" dirty="0" smtClean="0">
                <a:solidFill>
                  <a:schemeClr val="accent6">
                    <a:lumMod val="50000"/>
                  </a:schemeClr>
                </a:solidFill>
                <a:effectLst/>
              </a:rPr>
              <a:t> технологий</a:t>
            </a:r>
            <a:r>
              <a:rPr lang="ru-RU" sz="4000" dirty="0" smtClean="0">
                <a:solidFill>
                  <a:schemeClr val="tx2">
                    <a:lumMod val="60000"/>
                    <a:lumOff val="40000"/>
                  </a:schemeClr>
                </a:solidFill>
                <a:effectLst/>
              </a:rPr>
              <a:t>. </a:t>
            </a:r>
            <a:r>
              <a:rPr lang="ru-RU" sz="3600" dirty="0" smtClean="0">
                <a:solidFill>
                  <a:schemeClr val="accent2"/>
                </a:solidFill>
                <a:effectLst/>
              </a:rPr>
              <a:t/>
            </a:r>
            <a:br>
              <a:rPr lang="ru-RU" sz="3600" dirty="0" smtClean="0">
                <a:solidFill>
                  <a:schemeClr val="accent2"/>
                </a:solidFill>
                <a:effectLst/>
              </a:rPr>
            </a:br>
            <a:endParaRPr lang="ru-RU" sz="3600" dirty="0">
              <a:solidFill>
                <a:schemeClr val="accent2"/>
              </a:solidFill>
              <a:effectLst/>
            </a:endParaRPr>
          </a:p>
        </p:txBody>
      </p:sp>
      <p:pic>
        <p:nvPicPr>
          <p:cNvPr id="10243" name="Picture 3" descr="D:\с диска С\Мои документы\Анимашки\Аним. дети и взрослые\Дети\baby155.gif"/>
          <p:cNvPicPr>
            <a:picLocks noChangeAspect="1" noChangeArrowheads="1" noCrop="1"/>
          </p:cNvPicPr>
          <p:nvPr/>
        </p:nvPicPr>
        <p:blipFill>
          <a:blip r:embed="rId3" cstate="email"/>
          <a:srcRect/>
          <a:stretch>
            <a:fillRect/>
          </a:stretch>
        </p:blipFill>
        <p:spPr bwMode="auto">
          <a:xfrm>
            <a:off x="3995936" y="4653136"/>
            <a:ext cx="1857375" cy="1285875"/>
          </a:xfrm>
          <a:prstGeom prst="rect">
            <a:avLst/>
          </a:prstGeom>
          <a:noFill/>
        </p:spPr>
      </p:pic>
      <p:pic>
        <p:nvPicPr>
          <p:cNvPr id="24578" name="Picture 2" descr="C:\Program Files\Microsoft Office\MEDIA\CAGCAT10\j0292020.wmf"/>
          <p:cNvPicPr>
            <a:picLocks noChangeAspect="1" noChangeArrowheads="1"/>
          </p:cNvPicPr>
          <p:nvPr/>
        </p:nvPicPr>
        <p:blipFill>
          <a:blip r:embed="rId4" cstate="print"/>
          <a:srcRect/>
          <a:stretch>
            <a:fillRect/>
          </a:stretch>
        </p:blipFill>
        <p:spPr bwMode="auto">
          <a:xfrm>
            <a:off x="323528" y="260648"/>
            <a:ext cx="1869034" cy="17739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slide(fromTop)">
                                      <p:cBhvr>
                                        <p:cTn id="7" dur="1000"/>
                                        <p:tgtEl>
                                          <p:spTgt spid="24578"/>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strVal val="#ppt_w*0.70"/>
                                          </p:val>
                                        </p:tav>
                                        <p:tav tm="100000">
                                          <p:val>
                                            <p:strVal val="#ppt_w"/>
                                          </p:val>
                                        </p:tav>
                                      </p:tavLst>
                                    </p:anim>
                                    <p:anim calcmode="lin" valueType="num">
                                      <p:cBhvr>
                                        <p:cTn id="12" dur="2000" fill="hold"/>
                                        <p:tgtEl>
                                          <p:spTgt spid="2"/>
                                        </p:tgtEl>
                                        <p:attrNameLst>
                                          <p:attrName>ppt_h</p:attrName>
                                        </p:attrNameLst>
                                      </p:cBhvr>
                                      <p:tavLst>
                                        <p:tav tm="0">
                                          <p:val>
                                            <p:strVal val="#ppt_h"/>
                                          </p:val>
                                        </p:tav>
                                        <p:tav tm="100000">
                                          <p:val>
                                            <p:strVal val="#ppt_h"/>
                                          </p:val>
                                        </p:tav>
                                      </p:tavLst>
                                    </p:anim>
                                    <p:animEffect transition="in" filter="fade">
                                      <p:cBhvr>
                                        <p:cTn id="13" dur="2000"/>
                                        <p:tgtEl>
                                          <p:spTgt spid="2"/>
                                        </p:tgtEl>
                                      </p:cBhvr>
                                    </p:animEffect>
                                  </p:childTnLst>
                                </p:cTn>
                              </p:par>
                              <p:par>
                                <p:cTn id="14" presetID="29" presetClass="entr" presetSubtype="0" fill="hold" nodeType="withEffect">
                                  <p:stCondLst>
                                    <p:cond delay="0"/>
                                  </p:stCondLst>
                                  <p:childTnLst>
                                    <p:set>
                                      <p:cBhvr>
                                        <p:cTn id="15" dur="1" fill="hold">
                                          <p:stCondLst>
                                            <p:cond delay="0"/>
                                          </p:stCondLst>
                                        </p:cTn>
                                        <p:tgtEl>
                                          <p:spTgt spid="10243"/>
                                        </p:tgtEl>
                                        <p:attrNameLst>
                                          <p:attrName>style.visibility</p:attrName>
                                        </p:attrNameLst>
                                      </p:cBhvr>
                                      <p:to>
                                        <p:strVal val="visible"/>
                                      </p:to>
                                    </p:set>
                                    <p:anim calcmode="lin" valueType="num">
                                      <p:cBhvr>
                                        <p:cTn id="16" dur="2000" fill="hold"/>
                                        <p:tgtEl>
                                          <p:spTgt spid="10243"/>
                                        </p:tgtEl>
                                        <p:attrNameLst>
                                          <p:attrName>ppt_x</p:attrName>
                                        </p:attrNameLst>
                                      </p:cBhvr>
                                      <p:tavLst>
                                        <p:tav tm="0">
                                          <p:val>
                                            <p:strVal val="#ppt_x-.2"/>
                                          </p:val>
                                        </p:tav>
                                        <p:tav tm="100000">
                                          <p:val>
                                            <p:strVal val="#ppt_x"/>
                                          </p:val>
                                        </p:tav>
                                      </p:tavLst>
                                    </p:anim>
                                    <p:anim calcmode="lin" valueType="num">
                                      <p:cBhvr>
                                        <p:cTn id="17" dur="2000" fill="hold"/>
                                        <p:tgtEl>
                                          <p:spTgt spid="10243"/>
                                        </p:tgtEl>
                                        <p:attrNameLst>
                                          <p:attrName>ppt_y</p:attrName>
                                        </p:attrNameLst>
                                      </p:cBhvr>
                                      <p:tavLst>
                                        <p:tav tm="0">
                                          <p:val>
                                            <p:strVal val="#ppt_y"/>
                                          </p:val>
                                        </p:tav>
                                        <p:tav tm="100000">
                                          <p:val>
                                            <p:strVal val="#ppt_y"/>
                                          </p:val>
                                        </p:tav>
                                      </p:tavLst>
                                    </p:anim>
                                    <p:animEffect transition="in" filter="wipe(right)" prLst="gradientSize: 0.1">
                                      <p:cBhvr>
                                        <p:cTn id="18"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609</TotalTime>
  <Words>579</Words>
  <Application>Microsoft Office PowerPoint</Application>
  <PresentationFormat>Экран (4:3)</PresentationFormat>
  <Paragraphs>74</Paragraphs>
  <Slides>19</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Динамические паузы, физкультминутки, минутки релаксации - это неотъемлемая часть здоровьесберегающих технологий.  </vt:lpstr>
      <vt:lpstr>Презентация PowerPoint</vt:lpstr>
      <vt:lpstr>   Стереограммы</vt:lpstr>
      <vt:lpstr>Презентация PowerPoint</vt:lpstr>
      <vt:lpstr>Опять всё крутится?  А если поглядеть внимательно, то нет.</vt:lpstr>
      <vt:lpstr>Комплекс упражнений для снятия СКС</vt:lpstr>
      <vt:lpstr>Комплекс упражнений для снятия СКС</vt:lpstr>
      <vt:lpstr>Вы успешно поработали  теперь самое время отдохнуть </vt:lpstr>
      <vt:lpstr>Презентация PowerPoint</vt:lpstr>
      <vt:lpstr>Немаловажную  роль  играют  для здоровьясбережения   положительные эмоции</vt:lpstr>
      <vt:lpstr>Здоровье нельзя улучшить, его можно только сберечь!   Берегите себя и своих учеников!  </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СШ20</cp:lastModifiedBy>
  <cp:revision>63</cp:revision>
  <dcterms:created xsi:type="dcterms:W3CDTF">2012-04-23T19:36:50Z</dcterms:created>
  <dcterms:modified xsi:type="dcterms:W3CDTF">2024-03-01T15:56:29Z</dcterms:modified>
</cp:coreProperties>
</file>