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90" r:id="rId9"/>
    <p:sldId id="293" r:id="rId10"/>
    <p:sldId id="289" r:id="rId11"/>
    <p:sldId id="295" r:id="rId12"/>
    <p:sldId id="265" r:id="rId13"/>
    <p:sldId id="266" r:id="rId14"/>
    <p:sldId id="267" r:id="rId15"/>
    <p:sldId id="268" r:id="rId16"/>
    <p:sldId id="269" r:id="rId17"/>
    <p:sldId id="271" r:id="rId18"/>
    <p:sldId id="272" r:id="rId19"/>
    <p:sldId id="274" r:id="rId20"/>
    <p:sldId id="275" r:id="rId21"/>
    <p:sldId id="276" r:id="rId22"/>
    <p:sldId id="277" r:id="rId23"/>
    <p:sldId id="278" r:id="rId24"/>
    <p:sldId id="291" r:id="rId25"/>
    <p:sldId id="280" r:id="rId26"/>
    <p:sldId id="281" r:id="rId27"/>
    <p:sldId id="292" r:id="rId28"/>
    <p:sldId id="282" r:id="rId29"/>
    <p:sldId id="283" r:id="rId30"/>
    <p:sldId id="285" r:id="rId31"/>
    <p:sldId id="286" r:id="rId32"/>
    <p:sldId id="287" r:id="rId33"/>
    <p:sldId id="288" r:id="rId34"/>
    <p:sldId id="296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00D661"/>
    <a:srgbClr val="EA0000"/>
    <a:srgbClr val="D66764"/>
    <a:srgbClr val="FFABAB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930" y="-4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A24FF3-24E7-4ADC-9755-E972300D0760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E21136-C391-4C10-BBB7-92D5331EE0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5392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E21136-C391-4C10-BBB7-92D5331EE035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68461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E21136-C391-4C10-BBB7-92D5331EE035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68461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E21136-C391-4C10-BBB7-92D5331EE035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68461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E21136-C391-4C10-BBB7-92D5331EE035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68461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E21136-C391-4C10-BBB7-92D5331EE035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68461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tif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alphaModFix amt="72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slide" Target="slide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slide" Target="slid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slide" Target="slid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slide" Target="slide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jpeg"/><Relationship Id="rId7" Type="http://schemas.openxmlformats.org/officeDocument/2006/relationships/slide" Target="slide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slide" Target="slide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slide" Target="slide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6.png"/><Relationship Id="rId4" Type="http://schemas.openxmlformats.org/officeDocument/2006/relationships/slide" Target="slide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slide" Target="slide2.xm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13" Type="http://schemas.openxmlformats.org/officeDocument/2006/relationships/slide" Target="slide17.xml"/><Relationship Id="rId18" Type="http://schemas.openxmlformats.org/officeDocument/2006/relationships/slide" Target="slide29.xml"/><Relationship Id="rId26" Type="http://schemas.openxmlformats.org/officeDocument/2006/relationships/slide" Target="slide8.xml"/><Relationship Id="rId3" Type="http://schemas.openxmlformats.org/officeDocument/2006/relationships/slide" Target="slide3.xml"/><Relationship Id="rId21" Type="http://schemas.openxmlformats.org/officeDocument/2006/relationships/slide" Target="slide32.xml"/><Relationship Id="rId7" Type="http://schemas.openxmlformats.org/officeDocument/2006/relationships/slide" Target="slide7.xml"/><Relationship Id="rId12" Type="http://schemas.openxmlformats.org/officeDocument/2006/relationships/slide" Target="slide16.xml"/><Relationship Id="rId17" Type="http://schemas.openxmlformats.org/officeDocument/2006/relationships/slide" Target="slide21.xml"/><Relationship Id="rId25" Type="http://schemas.openxmlformats.org/officeDocument/2006/relationships/slide" Target="slide33.xml"/><Relationship Id="rId2" Type="http://schemas.openxmlformats.org/officeDocument/2006/relationships/image" Target="../media/image2.jpeg"/><Relationship Id="rId16" Type="http://schemas.openxmlformats.org/officeDocument/2006/relationships/slide" Target="slide20.xml"/><Relationship Id="rId20" Type="http://schemas.openxmlformats.org/officeDocument/2006/relationships/slide" Target="slide3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11" Type="http://schemas.openxmlformats.org/officeDocument/2006/relationships/slide" Target="slide15.xml"/><Relationship Id="rId24" Type="http://schemas.openxmlformats.org/officeDocument/2006/relationships/slide" Target="slide22.xml"/><Relationship Id="rId5" Type="http://schemas.openxmlformats.org/officeDocument/2006/relationships/slide" Target="slide5.xml"/><Relationship Id="rId15" Type="http://schemas.openxmlformats.org/officeDocument/2006/relationships/slide" Target="slide19.xml"/><Relationship Id="rId23" Type="http://schemas.openxmlformats.org/officeDocument/2006/relationships/slide" Target="slide26.xml"/><Relationship Id="rId28" Type="http://schemas.openxmlformats.org/officeDocument/2006/relationships/slide" Target="slide10.xml"/><Relationship Id="rId10" Type="http://schemas.openxmlformats.org/officeDocument/2006/relationships/slide" Target="slide14.xml"/><Relationship Id="rId19" Type="http://schemas.openxmlformats.org/officeDocument/2006/relationships/slide" Target="slide30.xml"/><Relationship Id="rId4" Type="http://schemas.openxmlformats.org/officeDocument/2006/relationships/slide" Target="slide4.xml"/><Relationship Id="rId9" Type="http://schemas.openxmlformats.org/officeDocument/2006/relationships/slide" Target="slide13.xml"/><Relationship Id="rId14" Type="http://schemas.openxmlformats.org/officeDocument/2006/relationships/slide" Target="slide18.xml"/><Relationship Id="rId22" Type="http://schemas.openxmlformats.org/officeDocument/2006/relationships/slide" Target="slide23.xml"/><Relationship Id="rId27" Type="http://schemas.openxmlformats.org/officeDocument/2006/relationships/slide" Target="slide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slide" Target="slide2.xml"/><Relationship Id="rId4" Type="http://schemas.openxmlformats.org/officeDocument/2006/relationships/image" Target="../media/image3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slide" Target="slide2.xml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slide" Target="slide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24.xml"/><Relationship Id="rId5" Type="http://schemas.openxmlformats.org/officeDocument/2006/relationships/slide" Target="slide25.xml"/><Relationship Id="rId4" Type="http://schemas.microsoft.com/office/2007/relationships/hdphoto" Target="../media/hdphoto7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27.xml"/><Relationship Id="rId4" Type="http://schemas.openxmlformats.org/officeDocument/2006/relationships/slide" Target="slide2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slide" Target="slide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4.jpeg"/><Relationship Id="rId7" Type="http://schemas.openxmlformats.org/officeDocument/2006/relationships/slide" Target="slide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30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3" Type="http://schemas.openxmlformats.org/officeDocument/2006/relationships/image" Target="../media/image36.jpeg"/><Relationship Id="rId7" Type="http://schemas.openxmlformats.org/officeDocument/2006/relationships/image" Target="../media/image39.png"/><Relationship Id="rId12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8.wdp"/><Relationship Id="rId11" Type="http://schemas.openxmlformats.org/officeDocument/2006/relationships/slide" Target="slide2.xml"/><Relationship Id="rId5" Type="http://schemas.openxmlformats.org/officeDocument/2006/relationships/image" Target="../media/image38.png"/><Relationship Id="rId10" Type="http://schemas.microsoft.com/office/2007/relationships/hdphoto" Target="../media/hdphoto10.wdp"/><Relationship Id="rId4" Type="http://schemas.openxmlformats.org/officeDocument/2006/relationships/image" Target="../media/image37.jpeg"/><Relationship Id="rId9" Type="http://schemas.openxmlformats.org/officeDocument/2006/relationships/image" Target="../media/image4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microsoft.com/office/2007/relationships/hdphoto" Target="../media/hdphoto11.wdp"/><Relationship Id="rId4" Type="http://schemas.openxmlformats.org/officeDocument/2006/relationships/image" Target="../media/image4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slide" Target="slide2.xml"/><Relationship Id="rId4" Type="http://schemas.openxmlformats.org/officeDocument/2006/relationships/image" Target="../media/image4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7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microsoft.com/office/2007/relationships/hdphoto" Target="../media/hdphoto12.wdp"/><Relationship Id="rId4" Type="http://schemas.openxmlformats.org/officeDocument/2006/relationships/image" Target="../media/image46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slide" Target="slide2.xml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11.jpeg"/><Relationship Id="rId7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11" Type="http://schemas.openxmlformats.org/officeDocument/2006/relationships/image" Target="../media/image6.png"/><Relationship Id="rId5" Type="http://schemas.openxmlformats.org/officeDocument/2006/relationships/image" Target="../media/image12.jpeg"/><Relationship Id="rId10" Type="http://schemas.openxmlformats.org/officeDocument/2006/relationships/slide" Target="slide2.xml"/><Relationship Id="rId4" Type="http://schemas.microsoft.com/office/2007/relationships/hdphoto" Target="../media/hdphoto4.wdp"/><Relationship Id="rId9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slide" Target="slide2.xml"/><Relationship Id="rId4" Type="http://schemas.microsoft.com/office/2007/relationships/hdphoto" Target="../media/hdphoto6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Фон компьютерные технологии - 30 фото для презентаций и картинок на рабочий  стол">
            <a:hlinkClick r:id="rId2" action="ppaction://hlinksldjump"/>
            <a:extLst>
              <a:ext uri="{FF2B5EF4-FFF2-40B4-BE49-F238E27FC236}">
                <a16:creationId xmlns:a16="http://schemas.microsoft.com/office/drawing/2014/main" xmlns="" id="{B16AA15D-33BC-44C5-AE7B-C0816A339A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848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03465" y="346005"/>
            <a:ext cx="6409286" cy="3017524"/>
          </a:xfrm>
        </p:spPr>
        <p:txBody>
          <a:bodyPr>
            <a:normAutofit/>
          </a:bodyPr>
          <a:lstStyle/>
          <a:p>
            <a:r>
              <a:rPr lang="ru-RU" sz="4800" b="1" dirty="0">
                <a:solidFill>
                  <a:schemeClr val="bg1"/>
                </a:solidFill>
                <a:latin typeface="Century Gothic" panose="020B0502020202020204" pitchFamily="34" charset="0"/>
                <a:ea typeface="Batang" panose="02030600000101010101" pitchFamily="18" charset="-127"/>
              </a:rPr>
              <a:t>ВИКТОРИНА</a:t>
            </a:r>
            <a:r>
              <a:rPr lang="ru-RU" sz="4800" b="1" dirty="0">
                <a:solidFill>
                  <a:schemeClr val="bg1"/>
                </a:solidFill>
                <a:latin typeface="Arial Black" panose="020B0A04020102020204" pitchFamily="34" charset="0"/>
                <a:ea typeface="Batang" panose="02030600000101010101" pitchFamily="18" charset="-127"/>
              </a:rPr>
              <a:t/>
            </a:r>
            <a:br>
              <a:rPr lang="ru-RU" sz="4800" b="1" dirty="0">
                <a:solidFill>
                  <a:schemeClr val="bg1"/>
                </a:solidFill>
                <a:latin typeface="Arial Black" panose="020B0A04020102020204" pitchFamily="34" charset="0"/>
                <a:ea typeface="Batang" panose="02030600000101010101" pitchFamily="18" charset="-127"/>
              </a:rPr>
            </a:br>
            <a:r>
              <a:rPr lang="ru-RU" sz="3600" b="1" dirty="0">
                <a:solidFill>
                  <a:schemeClr val="bg1"/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о защите персональных данных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ea typeface="Batang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173421" y="5877272"/>
            <a:ext cx="383412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Подготовила: учитель  информатики,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 Осадчая Анастасия Сергеевна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МКОУ «Гимназия»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2674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искусственный интеллект технологии будущего, будущий технологический фон,  технологический фон, технологический плакат Фоновое изображение для  бесплатной загрузки">
            <a:extLst>
              <a:ext uri="{FF2B5EF4-FFF2-40B4-BE49-F238E27FC236}">
                <a16:creationId xmlns:a16="http://schemas.microsoft.com/office/drawing/2014/main" xmlns="" id="{E40AA37E-837F-4403-AC85-3D415B9A90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32"/>
          <a:stretch/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-1" y="170519"/>
            <a:ext cx="1235555" cy="522175"/>
          </a:xfrm>
          <a:prstGeom prst="rect">
            <a:avLst/>
          </a:prstGeom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latin typeface="Century Gothic" panose="020B0502020202020204" pitchFamily="34" charset="0"/>
                <a:ea typeface="Batang" panose="02030600000101010101" pitchFamily="18" charset="-127"/>
              </a:rPr>
              <a:t>ВОПРОС ЗА</a:t>
            </a:r>
          </a:p>
          <a:p>
            <a:pPr algn="ctr"/>
            <a:r>
              <a:rPr lang="ru-RU" sz="1200" b="1" dirty="0">
                <a:latin typeface="Century Gothic" panose="020B0502020202020204" pitchFamily="34" charset="0"/>
                <a:ea typeface="Batang" panose="02030600000101010101" pitchFamily="18" charset="-127"/>
              </a:rPr>
              <a:t>100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35554" y="17602"/>
            <a:ext cx="4972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>
                <a:solidFill>
                  <a:srgbClr val="C00000"/>
                </a:solidFill>
              </a:rPr>
              <a:t>8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-1" y="1083885"/>
            <a:ext cx="3473114" cy="100398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355600" algn="just"/>
            <a:r>
              <a:rPr lang="ru-RU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Даны следующие сведения о человеке</a:t>
            </a:r>
            <a:r>
              <a:rPr lang="en-US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:</a:t>
            </a:r>
            <a:endParaRPr lang="ru-RU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71808" y="4437112"/>
            <a:ext cx="3896136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Место рождения</a:t>
            </a:r>
            <a:r>
              <a:rPr lang="en-US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: 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г. Тюмень</a:t>
            </a:r>
            <a:endParaRPr lang="en-US" sz="2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11539" y="5772904"/>
            <a:ext cx="5544616" cy="40011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Имя и отчество</a:t>
            </a:r>
            <a:r>
              <a:rPr lang="en-US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: 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Александр Анатольевич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23526" y="5085184"/>
            <a:ext cx="7848873" cy="4001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Сведения о состоянии здоровья</a:t>
            </a:r>
            <a:r>
              <a:rPr lang="en-US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: 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гипертоническая болезнь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995085" y="4437112"/>
            <a:ext cx="2903904" cy="40011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Год рождения</a:t>
            </a:r>
            <a:r>
              <a:rPr lang="en-US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: 1986</a:t>
            </a:r>
            <a:endParaRPr lang="ru-RU" sz="2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" y="3112016"/>
            <a:ext cx="8892480" cy="10801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355600" algn="just"/>
            <a:r>
              <a:rPr lang="ru-RU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ЗАДАНИЕ</a:t>
            </a:r>
            <a:r>
              <a:rPr lang="en-US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: </a:t>
            </a:r>
            <a:r>
              <a:rPr lang="ru-RU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Проранжируйте сведения </a:t>
            </a:r>
            <a:r>
              <a:rPr lang="en-US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(</a:t>
            </a:r>
            <a:r>
              <a:rPr lang="ru-RU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в порядке убывания</a:t>
            </a:r>
            <a:r>
              <a:rPr lang="en-US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)</a:t>
            </a:r>
            <a:r>
              <a:rPr lang="ru-RU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по степени полезности для установления личность данного человека</a:t>
            </a:r>
          </a:p>
        </p:txBody>
      </p:sp>
      <p:grpSp>
        <p:nvGrpSpPr>
          <p:cNvPr id="16" name="Группа 15"/>
          <p:cNvGrpSpPr/>
          <p:nvPr/>
        </p:nvGrpSpPr>
        <p:grpSpPr>
          <a:xfrm>
            <a:off x="7504822" y="5756746"/>
            <a:ext cx="1531674" cy="885230"/>
            <a:chOff x="7504822" y="5756746"/>
            <a:chExt cx="1531674" cy="885230"/>
          </a:xfrm>
        </p:grpSpPr>
        <p:sp>
          <p:nvSpPr>
            <p:cNvPr id="17" name="Стрелка вправо 16">
              <a:hlinkClick r:id="rId3" action="ppaction://hlinksldjump"/>
            </p:cNvPr>
            <p:cNvSpPr/>
            <p:nvPr/>
          </p:nvSpPr>
          <p:spPr>
            <a:xfrm>
              <a:off x="7504822" y="5756746"/>
              <a:ext cx="1531674" cy="885230"/>
            </a:xfrm>
            <a:prstGeom prst="rightArrow">
              <a:avLst/>
            </a:pr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TextBox 17">
              <a:hlinkClick r:id="rId4" action="ppaction://hlinksldjump"/>
            </p:cNvPr>
            <p:cNvSpPr txBox="1"/>
            <p:nvPr/>
          </p:nvSpPr>
          <p:spPr>
            <a:xfrm>
              <a:off x="7668344" y="5999306"/>
              <a:ext cx="87408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>
                  <a:solidFill>
                    <a:schemeClr val="bg1"/>
                  </a:solidFill>
                </a:rPr>
                <a:t>ОТВЕТ</a:t>
              </a:r>
            </a:p>
          </p:txBody>
        </p:sp>
      </p:grpSp>
      <p:pic>
        <p:nvPicPr>
          <p:cNvPr id="19" name="Picture 2" descr="E:\ВИКТОРИНА\1\1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473113" y="-25895"/>
            <a:ext cx="5556930" cy="28300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4644007" y="699134"/>
            <a:ext cx="374724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+mj-lt"/>
              </a:rPr>
              <a:t>Петров А.А.,</a:t>
            </a:r>
          </a:p>
          <a:p>
            <a:r>
              <a:rPr lang="ru-RU" sz="2400" dirty="0">
                <a:latin typeface="+mj-lt"/>
              </a:rPr>
              <a:t>адрес проживания: </a:t>
            </a:r>
          </a:p>
          <a:p>
            <a:r>
              <a:rPr lang="ru-RU" sz="2400" dirty="0">
                <a:latin typeface="+mj-lt"/>
              </a:rPr>
              <a:t>г. Тюмень, ул. Республики,                   д. 157, корп. 2, кв. 59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xmlns="" id="{FCC09698-52CD-456F-BC50-0FCC225D1611}"/>
              </a:ext>
            </a:extLst>
          </p:cNvPr>
          <p:cNvSpPr/>
          <p:nvPr/>
        </p:nvSpPr>
        <p:spPr>
          <a:xfrm>
            <a:off x="0" y="6610350"/>
            <a:ext cx="9144000" cy="259079"/>
          </a:xfrm>
          <a:prstGeom prst="rect">
            <a:avLst/>
          </a:prstGeom>
          <a:solidFill>
            <a:srgbClr val="004A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76866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искусственный интеллект технологии будущего, будущий технологический фон,  технологический фон, технологический плакат Фоновое изображение для  бесплатной загрузки">
            <a:extLst>
              <a:ext uri="{FF2B5EF4-FFF2-40B4-BE49-F238E27FC236}">
                <a16:creationId xmlns:a16="http://schemas.microsoft.com/office/drawing/2014/main" xmlns="" id="{EAEE686F-01B6-4A3E-AFDF-6B6D780FA9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32"/>
          <a:stretch/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-1" y="170519"/>
            <a:ext cx="1235555" cy="522175"/>
          </a:xfrm>
          <a:prstGeom prst="rect">
            <a:avLst/>
          </a:prstGeom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latin typeface="Century Gothic" panose="020B0502020202020204" pitchFamily="34" charset="0"/>
                <a:ea typeface="Batang" panose="02030600000101010101" pitchFamily="18" charset="-127"/>
              </a:rPr>
              <a:t>ВОПРОС ЗА</a:t>
            </a:r>
          </a:p>
          <a:p>
            <a:pPr algn="ctr"/>
            <a:r>
              <a:rPr lang="ru-RU" sz="1200" b="1" dirty="0">
                <a:latin typeface="Century Gothic" panose="020B0502020202020204" pitchFamily="34" charset="0"/>
                <a:ea typeface="Batang" panose="02030600000101010101" pitchFamily="18" charset="-127"/>
              </a:rPr>
              <a:t>100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35554" y="17602"/>
            <a:ext cx="4972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>
                <a:solidFill>
                  <a:srgbClr val="C00000"/>
                </a:solidFill>
              </a:rPr>
              <a:t>8</a:t>
            </a:r>
          </a:p>
        </p:txBody>
      </p:sp>
      <p:pic>
        <p:nvPicPr>
          <p:cNvPr id="2050" name="Picture 2" descr="E:\ВИКТОРИНА\1\1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473113" y="-25895"/>
            <a:ext cx="5556930" cy="28300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644007" y="699134"/>
            <a:ext cx="374724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+mj-lt"/>
              </a:rPr>
              <a:t>Петров А.А.,</a:t>
            </a:r>
          </a:p>
          <a:p>
            <a:r>
              <a:rPr lang="ru-RU" sz="2400" dirty="0">
                <a:latin typeface="+mj-lt"/>
              </a:rPr>
              <a:t>адрес проживания: </a:t>
            </a:r>
          </a:p>
          <a:p>
            <a:r>
              <a:rPr lang="ru-RU" sz="2400" dirty="0">
                <a:latin typeface="+mj-lt"/>
              </a:rPr>
              <a:t>г. Тюмень, ул. Республики,                   д. 157, корп. 2, кв. 59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496327" y="4254172"/>
            <a:ext cx="6106288" cy="400110"/>
            <a:chOff x="496327" y="4397042"/>
            <a:chExt cx="6106288" cy="400110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1057999" y="4397042"/>
              <a:ext cx="5544616" cy="400110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just"/>
              <a:r>
                <a:rPr lang="ru-RU" sz="2000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rPr>
                <a:t>Имя и отчество</a:t>
              </a:r>
              <a:r>
                <a:rPr lang="en-US" sz="2000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rPr>
                <a:t>: </a:t>
              </a:r>
              <a:r>
                <a:rPr lang="ru-RU" sz="2000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rPr>
                <a:t>Александр Анатольевич</a:t>
              </a:r>
            </a:p>
          </p:txBody>
        </p:sp>
        <p:sp>
          <p:nvSpPr>
            <p:cNvPr id="3" name="Прямоугольник 2"/>
            <p:cNvSpPr/>
            <p:nvPr/>
          </p:nvSpPr>
          <p:spPr>
            <a:xfrm>
              <a:off x="496327" y="4397042"/>
              <a:ext cx="417655" cy="400110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/>
                <a:t>1</a:t>
              </a:r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496327" y="4758228"/>
            <a:ext cx="3465576" cy="400110"/>
            <a:chOff x="496327" y="4901098"/>
            <a:chExt cx="3465576" cy="400110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1057999" y="4901098"/>
              <a:ext cx="2903904" cy="400110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just"/>
              <a:r>
                <a:rPr lang="ru-RU" sz="2000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rPr>
                <a:t>Год рождения</a:t>
              </a:r>
              <a:r>
                <a:rPr lang="en-US" sz="2000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rPr>
                <a:t>: 1986</a:t>
              </a:r>
              <a:endPara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endParaRPr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496327" y="4901098"/>
              <a:ext cx="417655" cy="400110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/>
                <a:t>2</a:t>
              </a:r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496327" y="5252690"/>
            <a:ext cx="4457808" cy="409704"/>
            <a:chOff x="496327" y="5395560"/>
            <a:chExt cx="4457808" cy="409704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1057999" y="5405154"/>
              <a:ext cx="3896136" cy="40011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just"/>
              <a:r>
                <a:rPr lang="ru-RU" sz="2000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rPr>
                <a:t>Место рождения</a:t>
              </a:r>
              <a:r>
                <a:rPr lang="en-US" sz="2000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rPr>
                <a:t>: </a:t>
              </a:r>
              <a:r>
                <a:rPr lang="ru-RU" sz="2000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rPr>
                <a:t>г. Тюмень</a:t>
              </a:r>
              <a:endParaRPr lang="en-US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endParaRPr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496327" y="5395560"/>
              <a:ext cx="417655" cy="40011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/>
                <a:t>3</a:t>
              </a:r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496327" y="5766340"/>
            <a:ext cx="5595036" cy="707886"/>
            <a:chOff x="496327" y="5909210"/>
            <a:chExt cx="5595036" cy="707886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1057999" y="5909210"/>
              <a:ext cx="5033364" cy="707886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just"/>
              <a:r>
                <a:rPr lang="ru-RU" sz="2000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rPr>
                <a:t>Сведения о состоянии здоровья</a:t>
              </a:r>
              <a:r>
                <a:rPr lang="en-US" sz="2000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rPr>
                <a:t>: </a:t>
              </a:r>
              <a:r>
                <a:rPr lang="ru-RU" sz="2000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rPr>
                <a:t>гипертоническая болезнь</a:t>
              </a:r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496327" y="5909210"/>
              <a:ext cx="417655" cy="707886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/>
                <a:t>4</a:t>
              </a:r>
            </a:p>
          </p:txBody>
        </p:sp>
      </p:grpSp>
      <p:sp>
        <p:nvSpPr>
          <p:cNvPr id="19" name="Прямоугольник 18"/>
          <p:cNvSpPr/>
          <p:nvPr/>
        </p:nvSpPr>
        <p:spPr>
          <a:xfrm>
            <a:off x="1" y="3112016"/>
            <a:ext cx="8892480" cy="89304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355600" algn="just"/>
            <a:r>
              <a:rPr lang="ru-RU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СВЕДЕНИЯ по степени полезности </a:t>
            </a:r>
            <a:r>
              <a:rPr lang="en-US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(</a:t>
            </a:r>
            <a:r>
              <a:rPr lang="ru-RU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в порядке убывания</a:t>
            </a:r>
            <a:r>
              <a:rPr lang="en-US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)</a:t>
            </a:r>
            <a:r>
              <a:rPr lang="ru-RU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для установления личность данного человека</a:t>
            </a:r>
            <a:r>
              <a:rPr lang="en-US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:</a:t>
            </a:r>
            <a:endParaRPr lang="ru-RU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xmlns="" id="{FCC09698-52CD-456F-BC50-0FCC225D1611}"/>
              </a:ext>
            </a:extLst>
          </p:cNvPr>
          <p:cNvSpPr/>
          <p:nvPr/>
        </p:nvSpPr>
        <p:spPr>
          <a:xfrm>
            <a:off x="0" y="6610350"/>
            <a:ext cx="9144000" cy="259079"/>
          </a:xfrm>
          <a:prstGeom prst="rect">
            <a:avLst/>
          </a:prstGeom>
          <a:solidFill>
            <a:srgbClr val="004A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3" name="Picture 3" descr="C:\Users\ДолгушинАБ\Desktop\ВИКТОРИНА\Рисунок1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65926" y="5659904"/>
            <a:ext cx="1103312" cy="1036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7482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искусственный интеллект технологии будущего, будущий технологический фон,  технологический фон, технологический плакат Фоновое изображение для  бесплатной загрузки">
            <a:extLst>
              <a:ext uri="{FF2B5EF4-FFF2-40B4-BE49-F238E27FC236}">
                <a16:creationId xmlns:a16="http://schemas.microsoft.com/office/drawing/2014/main" xmlns="" id="{0A8E2DBB-326C-4864-9266-CF562FF362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32"/>
          <a:stretch/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23528" y="4293096"/>
            <a:ext cx="7560840" cy="1345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Наиболее общее основание, дающее право на обработку персональных данных</a:t>
            </a:r>
            <a:r>
              <a:rPr lang="en-US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?</a:t>
            </a:r>
            <a:endParaRPr lang="ru-RU" sz="28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-1" y="170519"/>
            <a:ext cx="1235555" cy="522175"/>
          </a:xfrm>
          <a:prstGeom prst="rect">
            <a:avLst/>
          </a:prstGeom>
          <a:ln/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latin typeface="Century Gothic" panose="020B0502020202020204" pitchFamily="34" charset="0"/>
                <a:ea typeface="Batang" panose="02030600000101010101" pitchFamily="18" charset="-127"/>
              </a:rPr>
              <a:t>ВОПРОС ЗА</a:t>
            </a:r>
          </a:p>
          <a:p>
            <a:pPr algn="ctr"/>
            <a:r>
              <a:rPr lang="ru-RU" sz="1200" b="1" dirty="0">
                <a:latin typeface="Century Gothic" panose="020B0502020202020204" pitchFamily="34" charset="0"/>
                <a:ea typeface="Batang" panose="02030600000101010101" pitchFamily="18" charset="-127"/>
              </a:rPr>
              <a:t>200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35554" y="17602"/>
            <a:ext cx="4972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0070C0"/>
                </a:solidFill>
              </a:rPr>
              <a:t>9</a:t>
            </a:r>
            <a:endParaRPr lang="ru-RU" sz="4800" b="1" dirty="0">
              <a:solidFill>
                <a:srgbClr val="0070C0"/>
              </a:solidFill>
            </a:endParaRPr>
          </a:p>
        </p:txBody>
      </p:sp>
      <p:pic>
        <p:nvPicPr>
          <p:cNvPr id="6146" name="Picture 2" descr="E:\ВИКТОРИНА\su1mszz1busggwo8ow84koss00s0gg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03371" y="170519"/>
            <a:ext cx="5756403" cy="3913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 rot="417036">
            <a:off x="-1521069" y="2417198"/>
            <a:ext cx="9076918" cy="2638862"/>
          </a:xfrm>
          <a:prstGeom prst="rect">
            <a:avLst/>
          </a:prstGeom>
          <a:noFill/>
          <a:ln>
            <a:noFill/>
          </a:ln>
          <a:scene3d>
            <a:camera prst="isometricOffAxis1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500" b="1" dirty="0">
                <a:solidFill>
                  <a:srgbClr val="E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СОГЛАСИЕ</a:t>
            </a:r>
          </a:p>
        </p:txBody>
      </p:sp>
      <p:sp>
        <p:nvSpPr>
          <p:cNvPr id="10" name="Прямоугольник 9"/>
          <p:cNvSpPr/>
          <p:nvPr/>
        </p:nvSpPr>
        <p:spPr>
          <a:xfrm rot="21102086">
            <a:off x="2336861" y="406492"/>
            <a:ext cx="6039677" cy="2392606"/>
          </a:xfrm>
          <a:prstGeom prst="rect">
            <a:avLst/>
          </a:prstGeom>
          <a:noFill/>
          <a:ln>
            <a:noFill/>
          </a:ln>
          <a:scene3d>
            <a:camera prst="isometricTop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i="1" spc="-150" dirty="0">
                <a:solidFill>
                  <a:schemeClr val="tx1"/>
                </a:solidFill>
              </a:rPr>
              <a:t>Выражаю согласие на </a:t>
            </a:r>
          </a:p>
          <a:p>
            <a:pPr algn="ctr"/>
            <a:r>
              <a:rPr lang="ru-RU" sz="2400" i="1" spc="-150" dirty="0">
                <a:solidFill>
                  <a:schemeClr val="tx1"/>
                </a:solidFill>
              </a:rPr>
              <a:t>обработку своих </a:t>
            </a:r>
          </a:p>
          <a:p>
            <a:pPr algn="ctr"/>
            <a:r>
              <a:rPr lang="ru-RU" sz="2400" i="1" spc="-150" dirty="0">
                <a:solidFill>
                  <a:schemeClr val="tx1"/>
                </a:solidFill>
              </a:rPr>
              <a:t>персональных данных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23528" y="6168093"/>
            <a:ext cx="18863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i="1" dirty="0"/>
              <a:t>Слайд с подсказкой</a:t>
            </a:r>
          </a:p>
        </p:txBody>
      </p:sp>
      <p:pic>
        <p:nvPicPr>
          <p:cNvPr id="12" name="Picture 3" descr="C:\Users\ДолгушинАБ\Desktop\ВИКТОРИНА\Рисунок1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65926" y="5659904"/>
            <a:ext cx="1103312" cy="1036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FCC09698-52CD-456F-BC50-0FCC225D1611}"/>
              </a:ext>
            </a:extLst>
          </p:cNvPr>
          <p:cNvSpPr/>
          <p:nvPr/>
        </p:nvSpPr>
        <p:spPr>
          <a:xfrm>
            <a:off x="0" y="6610350"/>
            <a:ext cx="9144000" cy="259079"/>
          </a:xfrm>
          <a:prstGeom prst="rect">
            <a:avLst/>
          </a:prstGeom>
          <a:solidFill>
            <a:srgbClr val="004A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5222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искусственный интеллект технологии будущего, будущий технологический фон,  технологический фон, технологический плакат Фоновое изображение для  бесплатной загрузки">
            <a:extLst>
              <a:ext uri="{FF2B5EF4-FFF2-40B4-BE49-F238E27FC236}">
                <a16:creationId xmlns:a16="http://schemas.microsoft.com/office/drawing/2014/main" xmlns="" id="{8B2D4CB9-81EC-4F91-BEBB-39FAAD0664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32"/>
          <a:stretch/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E:\ВИКТОРИНА\hand.psd_@_66,7-_(Layer_18,_RGB-8-)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184970"/>
            <a:ext cx="8550691" cy="28975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23528" y="4293096"/>
            <a:ext cx="7560840" cy="1345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Хищение чужого путем обмана или злоупотребления доверием</a:t>
            </a:r>
            <a:r>
              <a:rPr lang="en-US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?</a:t>
            </a:r>
            <a:endParaRPr lang="ru-RU" sz="28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-1" y="170519"/>
            <a:ext cx="1235555" cy="522175"/>
          </a:xfrm>
          <a:prstGeom prst="rect">
            <a:avLst/>
          </a:prstGeom>
          <a:ln/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latin typeface="Century Gothic" panose="020B0502020202020204" pitchFamily="34" charset="0"/>
                <a:ea typeface="Batang" panose="02030600000101010101" pitchFamily="18" charset="-127"/>
              </a:rPr>
              <a:t>ВОПРОС ЗА</a:t>
            </a:r>
          </a:p>
          <a:p>
            <a:pPr algn="ctr"/>
            <a:r>
              <a:rPr lang="ru-RU" sz="1200" b="1" dirty="0">
                <a:latin typeface="Century Gothic" panose="020B0502020202020204" pitchFamily="34" charset="0"/>
                <a:ea typeface="Batang" panose="02030600000101010101" pitchFamily="18" charset="-127"/>
              </a:rPr>
              <a:t>200</a:t>
            </a:r>
          </a:p>
        </p:txBody>
      </p:sp>
      <p:sp>
        <p:nvSpPr>
          <p:cNvPr id="8" name="Прямоугольник 7"/>
          <p:cNvSpPr/>
          <p:nvPr/>
        </p:nvSpPr>
        <p:spPr>
          <a:xfrm rot="21377664">
            <a:off x="75786" y="1314311"/>
            <a:ext cx="9076918" cy="2638862"/>
          </a:xfrm>
          <a:prstGeom prst="rect">
            <a:avLst/>
          </a:prstGeom>
          <a:noFill/>
          <a:ln>
            <a:noFill/>
          </a:ln>
          <a:scene3d>
            <a:camera prst="isometricOffAxis1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500" b="1" dirty="0">
                <a:solidFill>
                  <a:srgbClr val="E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МОШЕННИЧЕСТВО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35554" y="17602"/>
            <a:ext cx="8098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0070C0"/>
                </a:solidFill>
              </a:rPr>
              <a:t>10</a:t>
            </a:r>
            <a:endParaRPr lang="ru-RU" sz="4800" b="1" dirty="0">
              <a:solidFill>
                <a:srgbClr val="0070C0"/>
              </a:solidFill>
            </a:endParaRPr>
          </a:p>
        </p:txBody>
      </p:sp>
      <p:pic>
        <p:nvPicPr>
          <p:cNvPr id="10" name="Picture 3" descr="C:\Users\ДолгушинАБ\Desktop\ВИКТОРИНА\Рисунок1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65926" y="5659904"/>
            <a:ext cx="1103312" cy="1036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FCC09698-52CD-456F-BC50-0FCC225D1611}"/>
              </a:ext>
            </a:extLst>
          </p:cNvPr>
          <p:cNvSpPr/>
          <p:nvPr/>
        </p:nvSpPr>
        <p:spPr>
          <a:xfrm>
            <a:off x="0" y="6610350"/>
            <a:ext cx="9144000" cy="259079"/>
          </a:xfrm>
          <a:prstGeom prst="rect">
            <a:avLst/>
          </a:prstGeom>
          <a:solidFill>
            <a:srgbClr val="004A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2583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искусственный интеллект технологии будущего, будущий технологический фон,  технологический фон, технологический плакат Фоновое изображение для  бесплатной загрузки">
            <a:extLst>
              <a:ext uri="{FF2B5EF4-FFF2-40B4-BE49-F238E27FC236}">
                <a16:creationId xmlns:a16="http://schemas.microsoft.com/office/drawing/2014/main" xmlns="" id="{5C83156E-1729-4BF7-8D02-886C673FFD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32"/>
          <a:stretch/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79512" y="4581128"/>
            <a:ext cx="7632848" cy="194421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К какой категории персональных данных относятся сведения о национальности, состоянии здоровья и политических взглядах</a:t>
            </a:r>
            <a:r>
              <a:rPr lang="en-US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ru-RU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?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-1" y="170519"/>
            <a:ext cx="1235555" cy="522175"/>
          </a:xfrm>
          <a:prstGeom prst="rect">
            <a:avLst/>
          </a:prstGeom>
          <a:ln/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latin typeface="Century Gothic" panose="020B0502020202020204" pitchFamily="34" charset="0"/>
                <a:ea typeface="Batang" panose="02030600000101010101" pitchFamily="18" charset="-127"/>
              </a:rPr>
              <a:t>ВОПРОС ЗА</a:t>
            </a:r>
          </a:p>
          <a:p>
            <a:pPr algn="ctr"/>
            <a:r>
              <a:rPr lang="ru-RU" sz="1200" b="1" dirty="0">
                <a:latin typeface="Century Gothic" panose="020B0502020202020204" pitchFamily="34" charset="0"/>
                <a:ea typeface="Batang" panose="02030600000101010101" pitchFamily="18" charset="-127"/>
              </a:rPr>
              <a:t>200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235554" y="17602"/>
            <a:ext cx="8098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0070C0"/>
                </a:solidFill>
              </a:rPr>
              <a:t>11</a:t>
            </a:r>
            <a:endParaRPr lang="ru-RU" sz="4800" b="1" dirty="0">
              <a:solidFill>
                <a:srgbClr val="0070C0"/>
              </a:solidFill>
            </a:endParaRPr>
          </a:p>
        </p:txBody>
      </p:sp>
      <p:pic>
        <p:nvPicPr>
          <p:cNvPr id="3074" name="Picture 2" descr="E:\ВИКТОРИНА\Natsionalnost-cheloveka-DNK-rasskazhet-vsyo-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844034"/>
            <a:ext cx="4741973" cy="243338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075" name="Picture 3" descr="E:\ВИКТОРИНА\full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48897" y="758716"/>
            <a:ext cx="3848869" cy="25693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077" name="Picture 5" descr="E:\ВИКТОРИНА\_18591-7291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3851920" y="2204864"/>
            <a:ext cx="1872208" cy="18722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2" name="Прямоугольник 11"/>
          <p:cNvSpPr/>
          <p:nvPr/>
        </p:nvSpPr>
        <p:spPr>
          <a:xfrm rot="370743">
            <a:off x="189137" y="2757640"/>
            <a:ext cx="8586764" cy="2638862"/>
          </a:xfrm>
          <a:prstGeom prst="rect">
            <a:avLst/>
          </a:prstGeom>
          <a:noFill/>
          <a:ln>
            <a:noFill/>
          </a:ln>
          <a:scene3d>
            <a:camera prst="isometricOffAxis1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u="sng" dirty="0">
                <a:ln w="3175">
                  <a:noFill/>
                </a:ln>
                <a:solidFill>
                  <a:srgbClr val="00D6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СПЕЦИАЛЬНАЯ КАТЕГОРИЯ</a:t>
            </a:r>
          </a:p>
        </p:txBody>
      </p:sp>
      <p:pic>
        <p:nvPicPr>
          <p:cNvPr id="10" name="Picture 3" descr="C:\Users\ДолгушинАБ\Desktop\ВИКТОРИНА\Рисунок1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65926" y="5659904"/>
            <a:ext cx="1103312" cy="1036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FCC09698-52CD-456F-BC50-0FCC225D1611}"/>
              </a:ext>
            </a:extLst>
          </p:cNvPr>
          <p:cNvSpPr/>
          <p:nvPr/>
        </p:nvSpPr>
        <p:spPr>
          <a:xfrm>
            <a:off x="0" y="6610350"/>
            <a:ext cx="9144000" cy="259079"/>
          </a:xfrm>
          <a:prstGeom prst="rect">
            <a:avLst/>
          </a:prstGeom>
          <a:solidFill>
            <a:srgbClr val="004A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9604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0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30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307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искусственный интеллект технологии будущего, будущий технологический фон,  технологический фон, технологический плакат Фоновое изображение для  бесплатной загрузки">
            <a:extLst>
              <a:ext uri="{FF2B5EF4-FFF2-40B4-BE49-F238E27FC236}">
                <a16:creationId xmlns:a16="http://schemas.microsoft.com/office/drawing/2014/main" xmlns="" id="{11D2B9AE-10F0-495F-BE83-196EE215DE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32"/>
          <a:stretch/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23528" y="4365104"/>
            <a:ext cx="7560840" cy="18002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Вид (категория) уникальных персональных данных, позволяющих однозначно установить личность человека ?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-1" y="170519"/>
            <a:ext cx="1235555" cy="522175"/>
          </a:xfrm>
          <a:prstGeom prst="rect">
            <a:avLst/>
          </a:prstGeom>
          <a:ln/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latin typeface="Century Gothic" panose="020B0502020202020204" pitchFamily="34" charset="0"/>
                <a:ea typeface="Batang" panose="02030600000101010101" pitchFamily="18" charset="-127"/>
              </a:rPr>
              <a:t>ВОПРОС ЗА</a:t>
            </a:r>
          </a:p>
          <a:p>
            <a:pPr algn="ctr"/>
            <a:r>
              <a:rPr lang="ru-RU" sz="1200" b="1" dirty="0">
                <a:latin typeface="Century Gothic" panose="020B0502020202020204" pitchFamily="34" charset="0"/>
                <a:ea typeface="Batang" panose="02030600000101010101" pitchFamily="18" charset="-127"/>
              </a:rPr>
              <a:t>200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235554" y="17602"/>
            <a:ext cx="8098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0070C0"/>
                </a:solidFill>
              </a:rPr>
              <a:t>12</a:t>
            </a:r>
            <a:endParaRPr lang="ru-RU" sz="4800" b="1" dirty="0">
              <a:solidFill>
                <a:srgbClr val="0070C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 rot="370743">
            <a:off x="219083" y="2443296"/>
            <a:ext cx="8586764" cy="2638862"/>
          </a:xfrm>
          <a:prstGeom prst="rect">
            <a:avLst/>
          </a:prstGeom>
          <a:noFill/>
          <a:ln>
            <a:noFill/>
          </a:ln>
          <a:scene3d>
            <a:camera prst="isometricOffAxis1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u="sng" dirty="0">
                <a:ln w="3175"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БИОМЕТРИЧЕСКИЕ ДАННЫЕ</a:t>
            </a:r>
          </a:p>
        </p:txBody>
      </p:sp>
      <p:pic>
        <p:nvPicPr>
          <p:cNvPr id="4099" name="Picture 3" descr="E:\ВИКТОРИНА\©-Rob-Fotolia.com_-400x24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386590">
            <a:off x="3631562" y="1175100"/>
            <a:ext cx="2922476" cy="17900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100" name="Picture 4" descr="E:\ВИКТОРИНА\biometricheskie_dannye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408648">
            <a:off x="196225" y="992912"/>
            <a:ext cx="4113783" cy="218373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098" name="Picture 2" descr="E:\ВИКТОРИНА\07_data_g_w-300x300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75738">
            <a:off x="6388290" y="321200"/>
            <a:ext cx="2436385" cy="24363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FCC09698-52CD-456F-BC50-0FCC225D1611}"/>
              </a:ext>
            </a:extLst>
          </p:cNvPr>
          <p:cNvSpPr/>
          <p:nvPr/>
        </p:nvSpPr>
        <p:spPr>
          <a:xfrm>
            <a:off x="0" y="6610350"/>
            <a:ext cx="9144000" cy="259079"/>
          </a:xfrm>
          <a:prstGeom prst="rect">
            <a:avLst/>
          </a:prstGeom>
          <a:solidFill>
            <a:srgbClr val="004A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3" descr="C:\Users\ДолгушинАБ\Desktop\ВИКТОРИНА\Рисунок1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65926" y="5659904"/>
            <a:ext cx="1103312" cy="1036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2544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искусственный интеллект технологии будущего, будущий технологический фон,  технологический фон, технологический плакат Фоновое изображение для  бесплатной загрузки">
            <a:extLst>
              <a:ext uri="{FF2B5EF4-FFF2-40B4-BE49-F238E27FC236}">
                <a16:creationId xmlns:a16="http://schemas.microsoft.com/office/drawing/2014/main" xmlns="" id="{6FB96B8A-A39A-4963-A066-E87FBCCF2C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32"/>
          <a:stretch/>
        </p:blipFill>
        <p:spPr bwMode="auto">
          <a:xfrm>
            <a:off x="0" y="-17602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E:\ВИКТОРИНА\768x43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71488" y="170519"/>
            <a:ext cx="6336704" cy="356144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-1" y="170519"/>
            <a:ext cx="1235555" cy="522175"/>
          </a:xfrm>
          <a:prstGeom prst="rect">
            <a:avLst/>
          </a:prstGeom>
          <a:ln/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latin typeface="Century Gothic" panose="020B0502020202020204" pitchFamily="34" charset="0"/>
                <a:ea typeface="Batang" panose="02030600000101010101" pitchFamily="18" charset="-127"/>
              </a:rPr>
              <a:t>ВОПРОС ЗА</a:t>
            </a:r>
          </a:p>
          <a:p>
            <a:pPr algn="ctr"/>
            <a:r>
              <a:rPr lang="ru-RU" sz="1200" b="1" dirty="0">
                <a:latin typeface="Century Gothic" panose="020B0502020202020204" pitchFamily="34" charset="0"/>
                <a:ea typeface="Batang" panose="02030600000101010101" pitchFamily="18" charset="-127"/>
              </a:rPr>
              <a:t>200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35554" y="17602"/>
            <a:ext cx="8098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0070C0"/>
                </a:solidFill>
              </a:rPr>
              <a:t>13</a:t>
            </a:r>
            <a:endParaRPr lang="ru-RU" sz="4800" b="1" dirty="0">
              <a:solidFill>
                <a:srgbClr val="0070C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4005064"/>
            <a:ext cx="7560840" cy="244827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Вид </a:t>
            </a:r>
            <a:r>
              <a:rPr lang="ru-RU" sz="2400" b="1" u="sng" dirty="0">
                <a:solidFill>
                  <a:schemeClr val="bg1"/>
                </a:solidFill>
                <a:latin typeface="Century Gothic" panose="020B0502020202020204" pitchFamily="34" charset="0"/>
              </a:rPr>
              <a:t>мошенничества</a:t>
            </a:r>
            <a:r>
              <a:rPr lang="ru-RU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ru-RU" sz="2400" i="1" dirty="0">
                <a:solidFill>
                  <a:schemeClr val="bg1"/>
                </a:solidFill>
                <a:latin typeface="Century Gothic" panose="020B0502020202020204" pitchFamily="34" charset="0"/>
              </a:rPr>
              <a:t>(осуществляемого путем создания поддельных страниц входа в социальные сети, оплаты товаров и т.п.)</a:t>
            </a:r>
            <a:r>
              <a:rPr lang="ru-RU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, целью которого является получение доступа к Вашим конфиденциальным данным - логинам и паролям, данным банковской карты.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201381" y="2204864"/>
            <a:ext cx="9076918" cy="26388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500" b="1" u="sng" dirty="0">
                <a:solidFill>
                  <a:srgbClr val="E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ФИШИНГ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FCC09698-52CD-456F-BC50-0FCC225D1611}"/>
              </a:ext>
            </a:extLst>
          </p:cNvPr>
          <p:cNvSpPr/>
          <p:nvPr/>
        </p:nvSpPr>
        <p:spPr>
          <a:xfrm>
            <a:off x="0" y="6610350"/>
            <a:ext cx="9144000" cy="259079"/>
          </a:xfrm>
          <a:prstGeom prst="rect">
            <a:avLst/>
          </a:prstGeom>
          <a:solidFill>
            <a:srgbClr val="004A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3" descr="C:\Users\ДолгушинАБ\Desktop\ВИКТОРИНА\Рисунок1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65926" y="5659904"/>
            <a:ext cx="1103312" cy="1036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4774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искусственный интеллект технологии будущего, будущий технологический фон,  технологический фон, технологический плакат Фоновое изображение для  бесплатной загрузки">
            <a:extLst>
              <a:ext uri="{FF2B5EF4-FFF2-40B4-BE49-F238E27FC236}">
                <a16:creationId xmlns:a16="http://schemas.microsoft.com/office/drawing/2014/main" xmlns="" id="{731A5D29-5BEE-441D-810E-7E229C7518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32"/>
          <a:stretch/>
        </p:blipFill>
        <p:spPr bwMode="auto">
          <a:xfrm>
            <a:off x="-1" y="-18272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E:\ВИКТОРИНА\vk1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478487" y="286788"/>
            <a:ext cx="6991109" cy="42392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-1" y="170519"/>
            <a:ext cx="1235555" cy="522175"/>
          </a:xfrm>
          <a:prstGeom prst="rect">
            <a:avLst/>
          </a:prstGeom>
          <a:ln/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latin typeface="Century Gothic" panose="020B0502020202020204" pitchFamily="34" charset="0"/>
                <a:ea typeface="Batang" panose="02030600000101010101" pitchFamily="18" charset="-127"/>
              </a:rPr>
              <a:t>ВОПРОС ЗА</a:t>
            </a:r>
          </a:p>
          <a:p>
            <a:pPr algn="ctr"/>
            <a:r>
              <a:rPr lang="ru-RU" sz="1200" b="1" dirty="0">
                <a:latin typeface="Century Gothic" panose="020B0502020202020204" pitchFamily="34" charset="0"/>
                <a:ea typeface="Batang" panose="02030600000101010101" pitchFamily="18" charset="-127"/>
              </a:rPr>
              <a:t>200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35554" y="17602"/>
            <a:ext cx="8098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0070C0"/>
                </a:solidFill>
              </a:rPr>
              <a:t>14</a:t>
            </a:r>
            <a:endParaRPr lang="ru-RU" sz="4800" b="1" dirty="0">
              <a:solidFill>
                <a:srgbClr val="0070C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23528" y="4653136"/>
            <a:ext cx="6696744" cy="18002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Действия, направленные на раскрытие персональных данных неопределенному кругу лиц </a:t>
            </a:r>
            <a:r>
              <a:rPr lang="en-US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?</a:t>
            </a:r>
            <a:endParaRPr lang="ru-RU" sz="28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 rot="509005">
            <a:off x="714133" y="3041428"/>
            <a:ext cx="8586764" cy="2638862"/>
          </a:xfrm>
          <a:prstGeom prst="rect">
            <a:avLst/>
          </a:prstGeom>
          <a:noFill/>
          <a:ln>
            <a:noFill/>
          </a:ln>
          <a:scene3d>
            <a:camera prst="isometricOffAxis1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u="sng" dirty="0">
                <a:ln w="3175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РАСПРОСТРАНЕНИЕ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FCC09698-52CD-456F-BC50-0FCC225D1611}"/>
              </a:ext>
            </a:extLst>
          </p:cNvPr>
          <p:cNvSpPr/>
          <p:nvPr/>
        </p:nvSpPr>
        <p:spPr>
          <a:xfrm>
            <a:off x="0" y="6610350"/>
            <a:ext cx="9144000" cy="259079"/>
          </a:xfrm>
          <a:prstGeom prst="rect">
            <a:avLst/>
          </a:prstGeom>
          <a:solidFill>
            <a:srgbClr val="004A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Picture 3" descr="C:\Users\ДолгушинАБ\Desktop\ВИКТОРИНА\Рисунок1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65926" y="5659904"/>
            <a:ext cx="1103312" cy="1036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5158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искусственный интеллект технологии будущего, будущий технологический фон,  технологический фон, технологический плакат Фоновое изображение для  бесплатной загрузки">
            <a:extLst>
              <a:ext uri="{FF2B5EF4-FFF2-40B4-BE49-F238E27FC236}">
                <a16:creationId xmlns:a16="http://schemas.microsoft.com/office/drawing/2014/main" xmlns="" id="{F32A4EE4-D907-41CF-A7EF-D733E9BA49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32"/>
          <a:stretch/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16825" y="4581128"/>
            <a:ext cx="7632848" cy="136815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3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Как в соответствии с законом называется любое действие с </a:t>
            </a:r>
            <a:endParaRPr lang="en-US" sz="32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just"/>
            <a:r>
              <a:rPr lang="ru-RU" sz="3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персональными данными</a:t>
            </a:r>
            <a:r>
              <a:rPr lang="en-US" sz="3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?</a:t>
            </a:r>
            <a:r>
              <a:rPr lang="ru-RU" sz="3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-1" y="170519"/>
            <a:ext cx="1235555" cy="522175"/>
          </a:xfrm>
          <a:prstGeom prst="rect">
            <a:avLst/>
          </a:prstGeom>
          <a:ln/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latin typeface="Century Gothic" panose="020B0502020202020204" pitchFamily="34" charset="0"/>
                <a:ea typeface="Batang" panose="02030600000101010101" pitchFamily="18" charset="-127"/>
              </a:rPr>
              <a:t>ВОПРОС ЗА</a:t>
            </a:r>
          </a:p>
          <a:p>
            <a:pPr algn="ctr"/>
            <a:r>
              <a:rPr lang="ru-RU" sz="1200" b="1" dirty="0">
                <a:latin typeface="Century Gothic" panose="020B0502020202020204" pitchFamily="34" charset="0"/>
                <a:ea typeface="Batang" panose="02030600000101010101" pitchFamily="18" charset="-127"/>
              </a:rPr>
              <a:t>200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235554" y="17602"/>
            <a:ext cx="8098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0070C0"/>
                </a:solidFill>
              </a:rPr>
              <a:t>15</a:t>
            </a:r>
            <a:endParaRPr lang="ru-RU" sz="4800" b="1" dirty="0">
              <a:solidFill>
                <a:srgbClr val="0070C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 rot="370743">
            <a:off x="-1666289" y="1236917"/>
            <a:ext cx="8586764" cy="2638862"/>
          </a:xfrm>
          <a:prstGeom prst="rect">
            <a:avLst/>
          </a:prstGeom>
          <a:noFill/>
          <a:ln>
            <a:noFill/>
          </a:ln>
          <a:scene3d>
            <a:camera prst="isometricOffAxis1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u="sng" dirty="0">
                <a:ln w="3175">
                  <a:noFill/>
                </a:ln>
                <a:solidFill>
                  <a:srgbClr val="00D6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ОБРАБОТКА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FCC09698-52CD-456F-BC50-0FCC225D1611}"/>
              </a:ext>
            </a:extLst>
          </p:cNvPr>
          <p:cNvSpPr/>
          <p:nvPr/>
        </p:nvSpPr>
        <p:spPr>
          <a:xfrm>
            <a:off x="0" y="6610350"/>
            <a:ext cx="9144000" cy="259079"/>
          </a:xfrm>
          <a:prstGeom prst="rect">
            <a:avLst/>
          </a:prstGeom>
          <a:solidFill>
            <a:srgbClr val="004A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3" descr="C:\Users\ДолгушинАБ\Desktop\ВИКТОРИНА\Рисунок1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65926" y="5659904"/>
            <a:ext cx="1103312" cy="1036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2427" y="332656"/>
            <a:ext cx="3590247" cy="3767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680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искусственный интеллект технологии будущего, будущий технологический фон,  технологический фон, технологический плакат Фоновое изображение для  бесплатной загрузки">
            <a:extLst>
              <a:ext uri="{FF2B5EF4-FFF2-40B4-BE49-F238E27FC236}">
                <a16:creationId xmlns:a16="http://schemas.microsoft.com/office/drawing/2014/main" xmlns="" id="{652BE2A4-E4A3-4F1D-B7B1-51AE74E297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32"/>
          <a:stretch/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51520" y="3717032"/>
            <a:ext cx="7632848" cy="237626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Действия с персональными данными, в результате которых становится невозможным без использования дополнительной информации определить принадлежность персональных данных конкретному человеку</a:t>
            </a:r>
            <a:r>
              <a:rPr lang="en-US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?</a:t>
            </a:r>
            <a:endParaRPr lang="ru-RU" sz="2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-1" y="170519"/>
            <a:ext cx="1235555" cy="522175"/>
          </a:xfrm>
          <a:prstGeom prst="rect">
            <a:avLst/>
          </a:prstGeom>
          <a:ln/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latin typeface="Century Gothic" panose="020B0502020202020204" pitchFamily="34" charset="0"/>
                <a:ea typeface="Batang" panose="02030600000101010101" pitchFamily="18" charset="-127"/>
              </a:rPr>
              <a:t>ВОПРОС ЗА</a:t>
            </a:r>
          </a:p>
          <a:p>
            <a:pPr algn="ctr"/>
            <a:r>
              <a:rPr lang="ru-RU" sz="1200" b="1" dirty="0">
                <a:latin typeface="Century Gothic" panose="020B0502020202020204" pitchFamily="34" charset="0"/>
                <a:ea typeface="Batang" panose="02030600000101010101" pitchFamily="18" charset="-127"/>
              </a:rPr>
              <a:t>200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235554" y="17602"/>
            <a:ext cx="8098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0070C0"/>
                </a:solidFill>
              </a:rPr>
              <a:t>16</a:t>
            </a:r>
            <a:endParaRPr lang="ru-RU" sz="4800" b="1" dirty="0">
              <a:solidFill>
                <a:srgbClr val="0070C0"/>
              </a:solidFill>
            </a:endParaRPr>
          </a:p>
        </p:txBody>
      </p:sp>
      <p:pic>
        <p:nvPicPr>
          <p:cNvPr id="8" name="Picture 2" descr="E:\ВИКТОРИНА\woman-634x360.pn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64088" y="170519"/>
            <a:ext cx="3565002" cy="29429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 rot="370743">
            <a:off x="-417536" y="1036786"/>
            <a:ext cx="6536078" cy="2638862"/>
          </a:xfrm>
          <a:prstGeom prst="rect">
            <a:avLst/>
          </a:prstGeom>
          <a:noFill/>
          <a:ln>
            <a:noFill/>
          </a:ln>
          <a:scene3d>
            <a:camera prst="isometricOffAxis1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u="sng" dirty="0">
                <a:ln w="3175"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ОБЕЗЛИЧИВАНИЕ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FCC09698-52CD-456F-BC50-0FCC225D1611}"/>
              </a:ext>
            </a:extLst>
          </p:cNvPr>
          <p:cNvSpPr/>
          <p:nvPr/>
        </p:nvSpPr>
        <p:spPr>
          <a:xfrm>
            <a:off x="0" y="6610350"/>
            <a:ext cx="9144000" cy="259079"/>
          </a:xfrm>
          <a:prstGeom prst="rect">
            <a:avLst/>
          </a:prstGeom>
          <a:solidFill>
            <a:srgbClr val="004A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3" descr="C:\Users\ДолгушинАБ\Desktop\ВИКТОРИНА\Рисунок1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65926" y="5659904"/>
            <a:ext cx="1103312" cy="1036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9019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Фон компьютерные технологии - 30 фото для презентаций и картинок на рабочий  стол">
            <a:extLst>
              <a:ext uri="{FF2B5EF4-FFF2-40B4-BE49-F238E27FC236}">
                <a16:creationId xmlns:a16="http://schemas.microsoft.com/office/drawing/2014/main" xmlns="" id="{3179653A-75DB-41AF-BB3B-4C0F144FCE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848" y="0"/>
            <a:ext cx="915884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131840" y="144338"/>
            <a:ext cx="828092" cy="43567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57150">
            <a:solidFill>
              <a:srgbClr val="CC0000"/>
            </a:solidFill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Century Gothic" panose="020B0502020202020204" pitchFamily="34" charset="0"/>
                <a:hlinkClick r:id="rId3" action="ppaction://hlinksldjump"/>
              </a:rPr>
              <a:t>1</a:t>
            </a:r>
            <a:endParaRPr lang="ru-RU" sz="3200" dirty="0">
              <a:latin typeface="Century Gothic" panose="020B0502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355976" y="144338"/>
            <a:ext cx="828092" cy="43567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57150">
            <a:solidFill>
              <a:srgbClr val="CC0000"/>
            </a:solidFill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Century Gothic" panose="020B0502020202020204" pitchFamily="34" charset="0"/>
                <a:hlinkClick r:id="rId4" action="ppaction://hlinksldjump"/>
              </a:rPr>
              <a:t>2</a:t>
            </a:r>
            <a:endParaRPr lang="ru-RU" sz="3200" dirty="0">
              <a:latin typeface="Century Gothic" panose="020B0502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580112" y="142081"/>
            <a:ext cx="828092" cy="43567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57150">
            <a:solidFill>
              <a:srgbClr val="CC0000"/>
            </a:solidFill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Century Gothic" panose="020B0502020202020204" pitchFamily="34" charset="0"/>
                <a:hlinkClick r:id="rId5" action="ppaction://hlinksldjump"/>
              </a:rPr>
              <a:t>3</a:t>
            </a:r>
            <a:endParaRPr lang="ru-RU" sz="3200" dirty="0">
              <a:latin typeface="Century Gothic" panose="020B0502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804248" y="144338"/>
            <a:ext cx="828092" cy="43567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57150">
            <a:solidFill>
              <a:srgbClr val="CC0000"/>
            </a:solidFill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Century Gothic" panose="020B0502020202020204" pitchFamily="34" charset="0"/>
                <a:hlinkClick r:id="rId6" action="ppaction://hlinksldjump"/>
              </a:rPr>
              <a:t>4</a:t>
            </a:r>
            <a:endParaRPr lang="ru-RU" sz="3200" dirty="0">
              <a:latin typeface="Century Gothic" panose="020B0502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028384" y="144338"/>
            <a:ext cx="828092" cy="43567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57150">
            <a:solidFill>
              <a:srgbClr val="CC0000"/>
            </a:solidFill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Century Gothic" panose="020B0502020202020204" pitchFamily="34" charset="0"/>
                <a:hlinkClick r:id="rId7" action="ppaction://hlinksldjump"/>
              </a:rPr>
              <a:t>5</a:t>
            </a:r>
            <a:endParaRPr lang="ru-RU" sz="3200" dirty="0">
              <a:latin typeface="Century Gothic" panose="020B0502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155926" y="1741989"/>
            <a:ext cx="828092" cy="428543"/>
          </a:xfrm>
          <a:prstGeom prst="rect">
            <a:avLst/>
          </a:prstGeom>
          <a:ln w="57150"/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entury Gothic" panose="020B0502020202020204" pitchFamily="34" charset="0"/>
                <a:hlinkClick r:id="rId8" action="ppaction://hlinksldjump"/>
              </a:rPr>
              <a:t>9</a:t>
            </a:r>
            <a:endParaRPr lang="ru-RU" sz="3200" dirty="0">
              <a:latin typeface="Century Gothic" panose="020B0502020202020204" pitchFamily="34" charset="0"/>
            </a:endParaRPr>
          </a:p>
        </p:txBody>
      </p:sp>
      <p:sp>
        <p:nvSpPr>
          <p:cNvPr id="13" name="Прямоугольник 12">
            <a:hlinkClick r:id="rId9" action="ppaction://hlinksldjump"/>
          </p:cNvPr>
          <p:cNvSpPr/>
          <p:nvPr/>
        </p:nvSpPr>
        <p:spPr>
          <a:xfrm>
            <a:off x="4380062" y="1741989"/>
            <a:ext cx="828092" cy="428543"/>
          </a:xfrm>
          <a:prstGeom prst="rect">
            <a:avLst/>
          </a:prstGeom>
          <a:ln w="57150"/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entury Gothic" panose="020B0502020202020204" pitchFamily="34" charset="0"/>
                <a:hlinkClick r:id="rId9" action="ppaction://hlinksldjump"/>
              </a:rPr>
              <a:t>10</a:t>
            </a:r>
            <a:endParaRPr lang="ru-RU" sz="3200" dirty="0">
              <a:latin typeface="Century Gothic" panose="020B0502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604198" y="1739732"/>
            <a:ext cx="828092" cy="428543"/>
          </a:xfrm>
          <a:prstGeom prst="rect">
            <a:avLst/>
          </a:prstGeom>
          <a:ln w="57150"/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entury Gothic" panose="020B0502020202020204" pitchFamily="34" charset="0"/>
                <a:hlinkClick r:id="rId10" action="ppaction://hlinksldjump"/>
              </a:rPr>
              <a:t>11</a:t>
            </a:r>
            <a:endParaRPr lang="ru-RU" sz="3200" dirty="0">
              <a:latin typeface="Century Gothic" panose="020B0502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828334" y="1741989"/>
            <a:ext cx="828092" cy="428543"/>
          </a:xfrm>
          <a:prstGeom prst="rect">
            <a:avLst/>
          </a:prstGeom>
          <a:ln w="57150"/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entury Gothic" panose="020B0502020202020204" pitchFamily="34" charset="0"/>
                <a:hlinkClick r:id="rId11" action="ppaction://hlinksldjump"/>
              </a:rPr>
              <a:t>12</a:t>
            </a:r>
            <a:endParaRPr lang="ru-RU" sz="3200" dirty="0">
              <a:latin typeface="Century Gothic" panose="020B05020202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8052470" y="1739732"/>
            <a:ext cx="828092" cy="428543"/>
          </a:xfrm>
          <a:prstGeom prst="rect">
            <a:avLst/>
          </a:prstGeom>
          <a:ln w="57150"/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entury Gothic" panose="020B0502020202020204" pitchFamily="34" charset="0"/>
                <a:hlinkClick r:id="rId12" action="ppaction://hlinksldjump"/>
              </a:rPr>
              <a:t>13</a:t>
            </a:r>
            <a:endParaRPr lang="ru-RU" sz="3200" dirty="0">
              <a:latin typeface="Century Gothic" panose="020B050202020202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155926" y="2461828"/>
            <a:ext cx="828092" cy="428543"/>
          </a:xfrm>
          <a:prstGeom prst="rect">
            <a:avLst/>
          </a:prstGeom>
          <a:ln w="57150"/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entury Gothic" panose="020B0502020202020204" pitchFamily="34" charset="0"/>
                <a:hlinkClick r:id="rId13" action="ppaction://hlinksldjump"/>
              </a:rPr>
              <a:t>14</a:t>
            </a:r>
            <a:endParaRPr lang="ru-RU" sz="3200" dirty="0">
              <a:latin typeface="Century Gothic" panose="020B050202020202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380062" y="2461828"/>
            <a:ext cx="828092" cy="428543"/>
          </a:xfrm>
          <a:prstGeom prst="rect">
            <a:avLst/>
          </a:prstGeom>
          <a:ln w="57150"/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entury Gothic" panose="020B0502020202020204" pitchFamily="34" charset="0"/>
                <a:hlinkClick r:id="rId14" action="ppaction://hlinksldjump"/>
              </a:rPr>
              <a:t>15</a:t>
            </a:r>
            <a:endParaRPr lang="ru-RU" sz="3200" dirty="0">
              <a:latin typeface="Century Gothic" panose="020B050202020202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604198" y="2459571"/>
            <a:ext cx="828092" cy="428543"/>
          </a:xfrm>
          <a:prstGeom prst="rect">
            <a:avLst/>
          </a:prstGeom>
          <a:ln w="57150"/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entury Gothic" panose="020B0502020202020204" pitchFamily="34" charset="0"/>
                <a:hlinkClick r:id="rId15" action="ppaction://hlinksldjump"/>
              </a:rPr>
              <a:t>16</a:t>
            </a:r>
            <a:endParaRPr lang="ru-RU" sz="3200" dirty="0">
              <a:latin typeface="Century Gothic" panose="020B050202020202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828334" y="2461828"/>
            <a:ext cx="828092" cy="428543"/>
          </a:xfrm>
          <a:prstGeom prst="rect">
            <a:avLst/>
          </a:prstGeom>
          <a:ln w="57150"/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entury Gothic" panose="020B0502020202020204" pitchFamily="34" charset="0"/>
                <a:hlinkClick r:id="rId16" action="ppaction://hlinksldjump"/>
              </a:rPr>
              <a:t>17</a:t>
            </a:r>
            <a:endParaRPr lang="ru-RU" sz="3200" dirty="0">
              <a:latin typeface="Century Gothic" panose="020B0502020202020204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8042151" y="2461828"/>
            <a:ext cx="828092" cy="428543"/>
          </a:xfrm>
          <a:prstGeom prst="rect">
            <a:avLst/>
          </a:prstGeom>
          <a:ln w="57150"/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Century Gothic" panose="020B0502020202020204" pitchFamily="34" charset="0"/>
                <a:hlinkClick r:id="rId17" action="ppaction://hlinksldjump"/>
              </a:rPr>
              <a:t>18</a:t>
            </a:r>
            <a:endParaRPr lang="ru-RU" sz="32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131840" y="5759922"/>
            <a:ext cx="828092" cy="424039"/>
          </a:xfrm>
          <a:prstGeom prst="rect">
            <a:avLst/>
          </a:prstGeom>
          <a:ln w="57150"/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entury Gothic" panose="020B0502020202020204" pitchFamily="34" charset="0"/>
                <a:hlinkClick r:id="rId18" action="ppaction://hlinksldjump"/>
              </a:rPr>
              <a:t>22</a:t>
            </a:r>
            <a:endParaRPr lang="ru-RU" sz="3200" dirty="0">
              <a:latin typeface="Century Gothic" panose="020B050202020202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355976" y="5759922"/>
            <a:ext cx="828092" cy="424039"/>
          </a:xfrm>
          <a:prstGeom prst="rect">
            <a:avLst/>
          </a:prstGeom>
          <a:ln w="57150"/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entury Gothic" panose="020B0502020202020204" pitchFamily="34" charset="0"/>
                <a:hlinkClick r:id="rId19" action="ppaction://hlinksldjump"/>
              </a:rPr>
              <a:t>23</a:t>
            </a:r>
            <a:endParaRPr lang="ru-RU" sz="3200" dirty="0">
              <a:latin typeface="Century Gothic" panose="020B0502020202020204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580112" y="5757665"/>
            <a:ext cx="828092" cy="424039"/>
          </a:xfrm>
          <a:prstGeom prst="rect">
            <a:avLst/>
          </a:prstGeom>
          <a:ln w="57150"/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entury Gothic" panose="020B0502020202020204" pitchFamily="34" charset="0"/>
                <a:hlinkClick r:id="rId20" action="ppaction://hlinksldjump"/>
              </a:rPr>
              <a:t>24</a:t>
            </a:r>
            <a:endParaRPr lang="ru-RU" sz="3200" dirty="0">
              <a:latin typeface="Century Gothic" panose="020B0502020202020204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6804248" y="5759922"/>
            <a:ext cx="828092" cy="424039"/>
          </a:xfrm>
          <a:prstGeom prst="rect">
            <a:avLst/>
          </a:prstGeom>
          <a:ln w="57150"/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entury Gothic" panose="020B0502020202020204" pitchFamily="34" charset="0"/>
                <a:hlinkClick r:id="rId21" action="ppaction://hlinksldjump"/>
              </a:rPr>
              <a:t>25</a:t>
            </a:r>
            <a:endParaRPr lang="ru-RU" sz="3200" dirty="0">
              <a:latin typeface="Century Gothic" panose="020B0502020202020204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158605" y="4219165"/>
            <a:ext cx="828092" cy="433972"/>
          </a:xfrm>
          <a:prstGeom prst="rect">
            <a:avLst/>
          </a:prstGeom>
          <a:ln w="57150"/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entury Gothic" panose="020B0502020202020204" pitchFamily="34" charset="0"/>
                <a:hlinkClick r:id="rId22" action="ppaction://hlinksldjump"/>
              </a:rPr>
              <a:t>20</a:t>
            </a:r>
            <a:endParaRPr lang="ru-RU" sz="3200" dirty="0">
              <a:latin typeface="Century Gothic" panose="020B0502020202020204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4392316" y="4212293"/>
            <a:ext cx="828092" cy="433972"/>
          </a:xfrm>
          <a:prstGeom prst="rect">
            <a:avLst/>
          </a:prstGeom>
          <a:ln w="57150"/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entury Gothic" panose="020B0502020202020204" pitchFamily="34" charset="0"/>
                <a:hlinkClick r:id="rId23" action="ppaction://hlinksldjump"/>
              </a:rPr>
              <a:t>21</a:t>
            </a:r>
            <a:endParaRPr lang="ru-RU" sz="3200" dirty="0">
              <a:latin typeface="Century Gothic" panose="020B0502020202020204" pitchFamily="34" charset="0"/>
            </a:endParaRPr>
          </a:p>
        </p:txBody>
      </p:sp>
      <p:cxnSp>
        <p:nvCxnSpPr>
          <p:cNvPr id="37" name="Прямая соединительная линия 36"/>
          <p:cNvCxnSpPr/>
          <p:nvPr/>
        </p:nvCxnSpPr>
        <p:spPr>
          <a:xfrm>
            <a:off x="2771800" y="0"/>
            <a:ext cx="0" cy="5166414"/>
          </a:xfrm>
          <a:prstGeom prst="line">
            <a:avLst/>
          </a:prstGeom>
          <a:ln w="31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0" y="5229200"/>
            <a:ext cx="9144000" cy="0"/>
          </a:xfrm>
          <a:prstGeom prst="line">
            <a:avLst/>
          </a:prstGeom>
          <a:ln w="3175"/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0" y="1484784"/>
            <a:ext cx="9144000" cy="0"/>
          </a:xfrm>
          <a:prstGeom prst="line">
            <a:avLst/>
          </a:prstGeom>
          <a:ln w="3175"/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>
            <a:off x="0" y="3789040"/>
            <a:ext cx="9144000" cy="0"/>
          </a:xfrm>
          <a:prstGeom prst="line">
            <a:avLst/>
          </a:prstGeom>
          <a:ln w="3175"/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0" name="Прямоугольник 49"/>
          <p:cNvSpPr/>
          <p:nvPr/>
        </p:nvSpPr>
        <p:spPr>
          <a:xfrm>
            <a:off x="-32395" y="1484784"/>
            <a:ext cx="2862363" cy="2304256"/>
          </a:xfrm>
          <a:prstGeom prst="rect">
            <a:avLst/>
          </a:prstGeom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Century Gothic" panose="020B0502020202020204" pitchFamily="34" charset="0"/>
                <a:ea typeface="Batang" panose="02030600000101010101" pitchFamily="18" charset="-127"/>
              </a:rPr>
              <a:t>ВОПРОСЫ ЗА</a:t>
            </a:r>
          </a:p>
          <a:p>
            <a:pPr algn="ctr"/>
            <a:r>
              <a:rPr lang="ru-RU" sz="2400" b="1" dirty="0">
                <a:latin typeface="Century Gothic" panose="020B0502020202020204" pitchFamily="34" charset="0"/>
                <a:ea typeface="Batang" panose="02030600000101010101" pitchFamily="18" charset="-127"/>
              </a:rPr>
              <a:t>20</a:t>
            </a:r>
          </a:p>
        </p:txBody>
      </p:sp>
      <p:sp>
        <p:nvSpPr>
          <p:cNvPr id="51" name="Прямоугольник 50"/>
          <p:cNvSpPr/>
          <p:nvPr/>
        </p:nvSpPr>
        <p:spPr>
          <a:xfrm>
            <a:off x="3166297" y="3183084"/>
            <a:ext cx="828092" cy="428543"/>
          </a:xfrm>
          <a:prstGeom prst="rect">
            <a:avLst/>
          </a:prstGeom>
          <a:ln w="57150"/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Century Gothic" panose="020B0502020202020204" pitchFamily="34" charset="0"/>
                <a:hlinkClick r:id="rId24" action="ppaction://hlinksldjump"/>
              </a:rPr>
              <a:t>19</a:t>
            </a:r>
            <a:endParaRPr lang="ru-RU" sz="32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8042151" y="5761485"/>
            <a:ext cx="828092" cy="424039"/>
          </a:xfrm>
          <a:prstGeom prst="rect">
            <a:avLst/>
          </a:prstGeom>
          <a:ln w="57150"/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entury Gothic" panose="020B0502020202020204" pitchFamily="34" charset="0"/>
                <a:hlinkClick r:id="rId25" action="ppaction://hlinksldjump"/>
              </a:rPr>
              <a:t>26</a:t>
            </a:r>
            <a:endParaRPr lang="ru-RU" sz="3200" dirty="0">
              <a:latin typeface="Century Gothic" panose="020B0502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-32396" y="0"/>
            <a:ext cx="2862363" cy="1484784"/>
          </a:xfrm>
          <a:prstGeom prst="rect">
            <a:avLst/>
          </a:prstGeom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Century Gothic" panose="020B0502020202020204" pitchFamily="34" charset="0"/>
                <a:ea typeface="Batang" panose="02030600000101010101" pitchFamily="18" charset="-127"/>
              </a:rPr>
              <a:t>ВОПРОСЫ ЗА</a:t>
            </a:r>
          </a:p>
          <a:p>
            <a:pPr algn="ctr"/>
            <a:r>
              <a:rPr lang="ru-RU" sz="2400" b="1" dirty="0">
                <a:latin typeface="Century Gothic" panose="020B0502020202020204" pitchFamily="34" charset="0"/>
                <a:ea typeface="Batang" panose="02030600000101010101" pitchFamily="18" charset="-127"/>
              </a:rPr>
              <a:t>10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-32395" y="3789040"/>
            <a:ext cx="2862363" cy="1440161"/>
          </a:xfrm>
          <a:prstGeom prst="rect">
            <a:avLst/>
          </a:prstGeom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Century Gothic" panose="020B0502020202020204" pitchFamily="34" charset="0"/>
                <a:ea typeface="Batang" panose="02030600000101010101" pitchFamily="18" charset="-127"/>
              </a:rPr>
              <a:t>ВОПРОСЫ НА</a:t>
            </a:r>
          </a:p>
          <a:p>
            <a:pPr algn="ctr"/>
            <a:r>
              <a:rPr lang="ru-RU" sz="2000" b="1" dirty="0">
                <a:latin typeface="Century Gothic" panose="020B0502020202020204" pitchFamily="34" charset="0"/>
                <a:ea typeface="Batang" panose="02030600000101010101" pitchFamily="18" charset="-127"/>
              </a:rPr>
              <a:t>АЛГОРИТМ ЗА </a:t>
            </a:r>
          </a:p>
          <a:p>
            <a:pPr algn="ctr"/>
            <a:r>
              <a:rPr lang="ru-RU" sz="2400" b="1" dirty="0">
                <a:latin typeface="Century Gothic" panose="020B0502020202020204" pitchFamily="34" charset="0"/>
                <a:ea typeface="Batang" panose="02030600000101010101" pitchFamily="18" charset="-127"/>
              </a:rPr>
              <a:t>30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-32395" y="5229200"/>
            <a:ext cx="2862363" cy="1656184"/>
          </a:xfrm>
          <a:prstGeom prst="rect">
            <a:avLst/>
          </a:prstGeom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Century Gothic" panose="020B0502020202020204" pitchFamily="34" charset="0"/>
                <a:ea typeface="Batang" panose="02030600000101010101" pitchFamily="18" charset="-127"/>
              </a:rPr>
              <a:t>ВОПРОСЫ ЗА</a:t>
            </a:r>
          </a:p>
          <a:p>
            <a:pPr algn="ctr"/>
            <a:r>
              <a:rPr lang="ru-RU" sz="2400" b="1" dirty="0">
                <a:latin typeface="Century Gothic" panose="020B0502020202020204" pitchFamily="34" charset="0"/>
                <a:ea typeface="Batang" panose="02030600000101010101" pitchFamily="18" charset="-127"/>
              </a:rPr>
              <a:t>40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3131840" y="834008"/>
            <a:ext cx="828092" cy="43567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57150">
            <a:solidFill>
              <a:srgbClr val="CC0000"/>
            </a:solidFill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entury Gothic" panose="020B0502020202020204" pitchFamily="34" charset="0"/>
                <a:hlinkClick r:id="rId26" action="ppaction://hlinksldjump"/>
              </a:rPr>
              <a:t>6</a:t>
            </a:r>
            <a:endParaRPr lang="ru-RU" sz="3200" dirty="0">
              <a:latin typeface="Century Gothic" panose="020B0502020202020204" pitchFamily="34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4372558" y="834007"/>
            <a:ext cx="828092" cy="43567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57150">
            <a:solidFill>
              <a:srgbClr val="CC0000"/>
            </a:solidFill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entury Gothic" panose="020B0502020202020204" pitchFamily="34" charset="0"/>
                <a:hlinkClick r:id="rId27" action="ppaction://hlinksldjump"/>
              </a:rPr>
              <a:t>7</a:t>
            </a:r>
            <a:endParaRPr lang="ru-RU" sz="3200" dirty="0">
              <a:latin typeface="Century Gothic" panose="020B0502020202020204" pitchFamily="34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5580112" y="834008"/>
            <a:ext cx="828092" cy="43567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57150">
            <a:solidFill>
              <a:srgbClr val="CC0000"/>
            </a:solidFill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entury Gothic" panose="020B0502020202020204" pitchFamily="34" charset="0"/>
                <a:hlinkClick r:id="rId28" action="ppaction://hlinksldjump"/>
              </a:rPr>
              <a:t>8</a:t>
            </a:r>
            <a:endParaRPr lang="ru-RU" sz="32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4845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искусственный интеллект технологии будущего, будущий технологический фон,  технологический фон, технологический плакат Фоновое изображение для  бесплатной загрузки">
            <a:extLst>
              <a:ext uri="{FF2B5EF4-FFF2-40B4-BE49-F238E27FC236}">
                <a16:creationId xmlns:a16="http://schemas.microsoft.com/office/drawing/2014/main" xmlns="" id="{45289C81-7BB6-4597-A6FD-27DBBA5682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32"/>
          <a:stretch/>
        </p:blipFill>
        <p:spPr bwMode="auto">
          <a:xfrm>
            <a:off x="0" y="-17602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51520" y="4293096"/>
            <a:ext cx="7632848" cy="18002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3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Номер федерального закона </a:t>
            </a:r>
            <a:endParaRPr lang="en-US" sz="32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just"/>
            <a:r>
              <a:rPr lang="ru-RU" sz="3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о персональных данных </a:t>
            </a:r>
            <a:r>
              <a:rPr lang="en-US" sz="3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?</a:t>
            </a:r>
            <a:endParaRPr lang="ru-RU" sz="32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-1" y="170519"/>
            <a:ext cx="1235555" cy="522175"/>
          </a:xfrm>
          <a:prstGeom prst="rect">
            <a:avLst/>
          </a:prstGeom>
          <a:ln/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latin typeface="Century Gothic" panose="020B0502020202020204" pitchFamily="34" charset="0"/>
                <a:ea typeface="Batang" panose="02030600000101010101" pitchFamily="18" charset="-127"/>
              </a:rPr>
              <a:t>ВОПРОС ЗА</a:t>
            </a:r>
          </a:p>
          <a:p>
            <a:pPr algn="ctr"/>
            <a:r>
              <a:rPr lang="ru-RU" sz="1200" b="1" dirty="0">
                <a:latin typeface="Century Gothic" panose="020B0502020202020204" pitchFamily="34" charset="0"/>
                <a:ea typeface="Batang" panose="02030600000101010101" pitchFamily="18" charset="-127"/>
              </a:rPr>
              <a:t>200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235554" y="17602"/>
            <a:ext cx="8098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>
                <a:solidFill>
                  <a:srgbClr val="0070C0"/>
                </a:solidFill>
              </a:rPr>
              <a:t>1</a:t>
            </a:r>
            <a:r>
              <a:rPr lang="en-US" sz="4800" b="1" dirty="0">
                <a:solidFill>
                  <a:srgbClr val="0070C0"/>
                </a:solidFill>
              </a:rPr>
              <a:t>7</a:t>
            </a:r>
            <a:endParaRPr lang="ru-RU" sz="4800" b="1" dirty="0">
              <a:solidFill>
                <a:srgbClr val="0070C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 rot="370743">
            <a:off x="-345528" y="944810"/>
            <a:ext cx="6536078" cy="2638862"/>
          </a:xfrm>
          <a:prstGeom prst="rect">
            <a:avLst/>
          </a:prstGeom>
          <a:noFill/>
          <a:ln>
            <a:noFill/>
          </a:ln>
          <a:scene3d>
            <a:camera prst="isometricOffAxis1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800" b="1" u="sng" dirty="0">
                <a:ln w="3175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№ 152-ФЗ</a:t>
            </a:r>
          </a:p>
        </p:txBody>
      </p:sp>
      <p:pic>
        <p:nvPicPr>
          <p:cNvPr id="11266" name="Picture 2" descr="E:\ВИКТОРИНА\1027318135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84168" y="170519"/>
            <a:ext cx="2783706" cy="4187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FCC09698-52CD-456F-BC50-0FCC225D1611}"/>
              </a:ext>
            </a:extLst>
          </p:cNvPr>
          <p:cNvSpPr/>
          <p:nvPr/>
        </p:nvSpPr>
        <p:spPr>
          <a:xfrm>
            <a:off x="0" y="6610350"/>
            <a:ext cx="9144000" cy="259079"/>
          </a:xfrm>
          <a:prstGeom prst="rect">
            <a:avLst/>
          </a:prstGeom>
          <a:solidFill>
            <a:srgbClr val="004A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3" descr="C:\Users\ДолгушинАБ\Desktop\ВИКТОРИНА\Рисунок1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65926" y="5659904"/>
            <a:ext cx="1103312" cy="1036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0519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искусственный интеллект технологии будущего, будущий технологический фон,  технологический фон, технологический плакат Фоновое изображение для  бесплатной загрузки">
            <a:extLst>
              <a:ext uri="{FF2B5EF4-FFF2-40B4-BE49-F238E27FC236}">
                <a16:creationId xmlns:a16="http://schemas.microsoft.com/office/drawing/2014/main" xmlns="" id="{FF052EC4-B605-4F1D-8865-8CC3EA86B3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32"/>
          <a:stretch/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51520" y="4109534"/>
            <a:ext cx="7632848" cy="21655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Документ, устанавливающий взаимоотношения (права и обязанности) между Интернет-сайтом и пользователем</a:t>
            </a:r>
            <a:r>
              <a:rPr lang="en-US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?</a:t>
            </a:r>
            <a:endParaRPr lang="ru-RU" sz="28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-1" y="170519"/>
            <a:ext cx="1235555" cy="522175"/>
          </a:xfrm>
          <a:prstGeom prst="rect">
            <a:avLst/>
          </a:prstGeom>
          <a:ln/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latin typeface="Century Gothic" panose="020B0502020202020204" pitchFamily="34" charset="0"/>
                <a:ea typeface="Batang" panose="02030600000101010101" pitchFamily="18" charset="-127"/>
              </a:rPr>
              <a:t>ВОПРОС ЗА</a:t>
            </a:r>
          </a:p>
          <a:p>
            <a:pPr algn="ctr"/>
            <a:r>
              <a:rPr lang="ru-RU" sz="1200" b="1" dirty="0">
                <a:latin typeface="Century Gothic" panose="020B0502020202020204" pitchFamily="34" charset="0"/>
                <a:ea typeface="Batang" panose="02030600000101010101" pitchFamily="18" charset="-127"/>
              </a:rPr>
              <a:t>200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235554" y="17602"/>
            <a:ext cx="8098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>
                <a:solidFill>
                  <a:srgbClr val="0070C0"/>
                </a:solidFill>
              </a:rPr>
              <a:t>1</a:t>
            </a:r>
            <a:r>
              <a:rPr lang="en-US" sz="4800" b="1" dirty="0">
                <a:solidFill>
                  <a:srgbClr val="0070C0"/>
                </a:solidFill>
              </a:rPr>
              <a:t>8</a:t>
            </a:r>
            <a:endParaRPr lang="ru-RU" sz="4800" b="1" dirty="0">
              <a:solidFill>
                <a:srgbClr val="0070C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699792" y="488520"/>
            <a:ext cx="6118225" cy="265050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Прямоугольник 11"/>
          <p:cNvSpPr/>
          <p:nvPr/>
        </p:nvSpPr>
        <p:spPr>
          <a:xfrm rot="442475">
            <a:off x="-229500" y="2213391"/>
            <a:ext cx="9504395" cy="2638862"/>
          </a:xfrm>
          <a:prstGeom prst="rect">
            <a:avLst/>
          </a:prstGeom>
          <a:noFill/>
          <a:ln>
            <a:noFill/>
          </a:ln>
          <a:scene3d>
            <a:camera prst="isometricOffAxis1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u="sng" dirty="0">
                <a:ln w="3175">
                  <a:noFill/>
                </a:ln>
                <a:solidFill>
                  <a:srgbClr val="00D6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ПОЛЬЗОВАТЕЛЬСКОЕ СОГЛАШЕНИЕ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FCC09698-52CD-456F-BC50-0FCC225D1611}"/>
              </a:ext>
            </a:extLst>
          </p:cNvPr>
          <p:cNvSpPr/>
          <p:nvPr/>
        </p:nvSpPr>
        <p:spPr>
          <a:xfrm>
            <a:off x="0" y="6610350"/>
            <a:ext cx="9144000" cy="259079"/>
          </a:xfrm>
          <a:prstGeom prst="rect">
            <a:avLst/>
          </a:prstGeom>
          <a:solidFill>
            <a:srgbClr val="004A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3" descr="C:\Users\ДолгушинАБ\Desktop\ВИКТОРИНА\Рисунок1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65926" y="5659904"/>
            <a:ext cx="1103312" cy="1036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0463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искусственный интеллект технологии будущего, будущий технологический фон,  технологический фон, технологический плакат Фоновое изображение для  бесплатной загрузки">
            <a:extLst>
              <a:ext uri="{FF2B5EF4-FFF2-40B4-BE49-F238E27FC236}">
                <a16:creationId xmlns:a16="http://schemas.microsoft.com/office/drawing/2014/main" xmlns="" id="{B7187CD7-D6E6-4858-A6C4-6E0E56D0A3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32"/>
          <a:stretch/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E:\ВИКТОРИНА\2016_05_27-04-01_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16203">
            <a:off x="2861758" y="431606"/>
            <a:ext cx="5792234" cy="386149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-1" y="170519"/>
            <a:ext cx="1235555" cy="522175"/>
          </a:xfrm>
          <a:prstGeom prst="rect">
            <a:avLst/>
          </a:prstGeom>
          <a:ln/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latin typeface="Century Gothic" panose="020B0502020202020204" pitchFamily="34" charset="0"/>
                <a:ea typeface="Batang" panose="02030600000101010101" pitchFamily="18" charset="-127"/>
              </a:rPr>
              <a:t>ВОПРОС ЗА</a:t>
            </a:r>
          </a:p>
          <a:p>
            <a:pPr algn="ctr"/>
            <a:r>
              <a:rPr lang="ru-RU" sz="1200" b="1" dirty="0">
                <a:latin typeface="Century Gothic" panose="020B0502020202020204" pitchFamily="34" charset="0"/>
                <a:ea typeface="Batang" panose="02030600000101010101" pitchFamily="18" charset="-127"/>
              </a:rPr>
              <a:t>200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35554" y="17602"/>
            <a:ext cx="8098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>
                <a:solidFill>
                  <a:srgbClr val="0070C0"/>
                </a:solidFill>
              </a:rPr>
              <a:t>1</a:t>
            </a:r>
            <a:r>
              <a:rPr lang="en-US" sz="4800" b="1" dirty="0">
                <a:solidFill>
                  <a:srgbClr val="0070C0"/>
                </a:solidFill>
              </a:rPr>
              <a:t>9</a:t>
            </a:r>
            <a:endParaRPr lang="ru-RU" sz="4800" b="1" dirty="0">
              <a:solidFill>
                <a:srgbClr val="0070C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23528" y="4568438"/>
            <a:ext cx="6696744" cy="18002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Наиболее известный случай «кражи личности» в Российской истории?</a:t>
            </a:r>
          </a:p>
        </p:txBody>
      </p:sp>
      <p:sp>
        <p:nvSpPr>
          <p:cNvPr id="11" name="Прямоугольник 10"/>
          <p:cNvSpPr/>
          <p:nvPr/>
        </p:nvSpPr>
        <p:spPr>
          <a:xfrm rot="402845">
            <a:off x="-745655" y="2855263"/>
            <a:ext cx="8586764" cy="2638862"/>
          </a:xfrm>
          <a:prstGeom prst="rect">
            <a:avLst/>
          </a:prstGeom>
          <a:noFill/>
          <a:ln>
            <a:noFill/>
          </a:ln>
          <a:scene3d>
            <a:camera prst="isometricOffAxis1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u="sng" dirty="0">
                <a:ln w="3175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ЛЖЕДМИТРИЙ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9512" y="6251555"/>
            <a:ext cx="18863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i="1" dirty="0"/>
              <a:t>Слайд с подсказкой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FCC09698-52CD-456F-BC50-0FCC225D1611}"/>
              </a:ext>
            </a:extLst>
          </p:cNvPr>
          <p:cNvSpPr/>
          <p:nvPr/>
        </p:nvSpPr>
        <p:spPr>
          <a:xfrm>
            <a:off x="0" y="6610350"/>
            <a:ext cx="9144000" cy="259079"/>
          </a:xfrm>
          <a:prstGeom prst="rect">
            <a:avLst/>
          </a:prstGeom>
          <a:solidFill>
            <a:srgbClr val="004A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Picture 3" descr="C:\Users\ДолгушинАБ\Desktop\ВИКТОРИНА\Рисунок1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65926" y="5659904"/>
            <a:ext cx="1103312" cy="1036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9408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искусственный интеллект технологии будущего, будущий технологический фон,  технологический фон, технологический плакат Фоновое изображение для  бесплатной загрузки">
            <a:extLst>
              <a:ext uri="{FF2B5EF4-FFF2-40B4-BE49-F238E27FC236}">
                <a16:creationId xmlns:a16="http://schemas.microsoft.com/office/drawing/2014/main" xmlns="" id="{F0EE151C-7DB5-4A8C-8B5E-0767CB3398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32"/>
          <a:stretch/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-1" y="170519"/>
            <a:ext cx="1235555" cy="522175"/>
          </a:xfrm>
          <a:prstGeom prst="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latin typeface="Century Gothic" panose="020B0502020202020204" pitchFamily="34" charset="0"/>
                <a:ea typeface="Batang" panose="02030600000101010101" pitchFamily="18" charset="-127"/>
              </a:rPr>
              <a:t>ВОПРОС ЗА</a:t>
            </a:r>
          </a:p>
          <a:p>
            <a:pPr algn="ctr"/>
            <a:r>
              <a:rPr lang="ru-RU" sz="1200" b="1" dirty="0">
                <a:latin typeface="Century Gothic" panose="020B0502020202020204" pitchFamily="34" charset="0"/>
                <a:ea typeface="Batang" panose="02030600000101010101" pitchFamily="18" charset="-127"/>
              </a:rPr>
              <a:t>300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35554" y="17602"/>
            <a:ext cx="8098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chemeClr val="accent4">
                    <a:lumMod val="75000"/>
                  </a:schemeClr>
                </a:solidFill>
              </a:rPr>
              <a:t>20</a:t>
            </a:r>
            <a:endParaRPr lang="ru-RU" sz="48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23528" y="3889092"/>
            <a:ext cx="8424936" cy="242022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В социальной сети, где у Вас есть личная страница, неизвестным Вам человеком была размещена информация о Вас c оскорблениями (использовались сведения, которые Вы о себе опубликовали). </a:t>
            </a:r>
          </a:p>
          <a:p>
            <a:pPr algn="just"/>
            <a:r>
              <a:rPr lang="ru-RU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Вы хотите, чтобы эта информация </a:t>
            </a:r>
            <a:r>
              <a:rPr lang="ru-RU" sz="2000" u="sng" dirty="0">
                <a:solidFill>
                  <a:schemeClr val="bg1"/>
                </a:solidFill>
                <a:latin typeface="Century Gothic" panose="020B0502020202020204" pitchFamily="34" charset="0"/>
              </a:rPr>
              <a:t>срочно</a:t>
            </a:r>
            <a:r>
              <a:rPr lang="ru-RU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 исчезла.</a:t>
            </a:r>
          </a:p>
          <a:p>
            <a:pPr algn="ctr"/>
            <a:endParaRPr lang="ru-RU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ru-RU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МЕДЛИТЬ НЕЛЬЗЯ!</a:t>
            </a:r>
          </a:p>
          <a:p>
            <a:pPr algn="just"/>
            <a:r>
              <a:rPr lang="ru-RU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Определите алгоритм действий в данной ситуации.</a:t>
            </a:r>
          </a:p>
        </p:txBody>
      </p:sp>
      <p:pic>
        <p:nvPicPr>
          <p:cNvPr id="12" name="Picture 2" descr="E:\ВИКТОРИНА\wannabe-h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02393" y="734217"/>
            <a:ext cx="7158178" cy="301126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FCC09698-52CD-456F-BC50-0FCC225D1611}"/>
              </a:ext>
            </a:extLst>
          </p:cNvPr>
          <p:cNvSpPr/>
          <p:nvPr/>
        </p:nvSpPr>
        <p:spPr>
          <a:xfrm>
            <a:off x="0" y="6610350"/>
            <a:ext cx="9144000" cy="259079"/>
          </a:xfrm>
          <a:prstGeom prst="rect">
            <a:avLst/>
          </a:prstGeom>
          <a:solidFill>
            <a:srgbClr val="004A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" name="Группа 4"/>
          <p:cNvGrpSpPr/>
          <p:nvPr/>
        </p:nvGrpSpPr>
        <p:grpSpPr>
          <a:xfrm>
            <a:off x="7504821" y="5756746"/>
            <a:ext cx="1531675" cy="885230"/>
            <a:chOff x="7504821" y="5756746"/>
            <a:chExt cx="1531675" cy="885230"/>
          </a:xfrm>
        </p:grpSpPr>
        <p:sp>
          <p:nvSpPr>
            <p:cNvPr id="2" name="Стрелка вправо 1">
              <a:hlinkClick r:id="rId5" action="ppaction://hlinksldjump"/>
            </p:cNvPr>
            <p:cNvSpPr/>
            <p:nvPr/>
          </p:nvSpPr>
          <p:spPr>
            <a:xfrm>
              <a:off x="7504822" y="5756746"/>
              <a:ext cx="1531674" cy="885230"/>
            </a:xfrm>
            <a:prstGeom prst="rightArrow">
              <a:avLst/>
            </a:prstGeom>
            <a:ln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" name="TextBox 2">
              <a:hlinkClick r:id="rId6" action="ppaction://hlinksldjump"/>
            </p:cNvPr>
            <p:cNvSpPr txBox="1"/>
            <p:nvPr/>
          </p:nvSpPr>
          <p:spPr>
            <a:xfrm>
              <a:off x="7504821" y="5999306"/>
              <a:ext cx="143257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>
                  <a:solidFill>
                    <a:schemeClr val="bg1"/>
                  </a:solidFill>
                </a:rPr>
                <a:t>АЛГОРИТМ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147992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искусственный интеллект технологии будущего, будущий технологический фон,  технологический фон, технологический плакат Фоновое изображение для  бесплатной загрузки">
            <a:extLst>
              <a:ext uri="{FF2B5EF4-FFF2-40B4-BE49-F238E27FC236}">
                <a16:creationId xmlns:a16="http://schemas.microsoft.com/office/drawing/2014/main" xmlns="" id="{19ABA435-6E4A-4C41-A8A6-FCF9F6E7EA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32"/>
          <a:stretch/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Равнобедренный треугольник 3"/>
          <p:cNvSpPr/>
          <p:nvPr/>
        </p:nvSpPr>
        <p:spPr>
          <a:xfrm flipV="1">
            <a:off x="1851984" y="980728"/>
            <a:ext cx="5588924" cy="5496236"/>
          </a:xfrm>
          <a:prstGeom prst="triangl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 rot="21395641">
            <a:off x="563594" y="3234687"/>
            <a:ext cx="8016810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400" b="1" dirty="0"/>
              <a:t>Ограничить доступ к своей странице для посторонних лиц</a:t>
            </a:r>
          </a:p>
        </p:txBody>
      </p:sp>
      <p:sp>
        <p:nvSpPr>
          <p:cNvPr id="6" name="TextBox 5"/>
          <p:cNvSpPr txBox="1"/>
          <p:nvPr/>
        </p:nvSpPr>
        <p:spPr>
          <a:xfrm rot="410047">
            <a:off x="828016" y="5197678"/>
            <a:ext cx="6357702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400" b="1" dirty="0"/>
              <a:t>Удалить из друзей тех, кому Вы не доверяете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779912" y="2156952"/>
            <a:ext cx="4260269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400" b="1" dirty="0"/>
              <a:t>Сообщить об этом родителям</a:t>
            </a:r>
          </a:p>
        </p:txBody>
      </p:sp>
      <p:sp>
        <p:nvSpPr>
          <p:cNvPr id="8" name="TextBox 7"/>
          <p:cNvSpPr txBox="1"/>
          <p:nvPr/>
        </p:nvSpPr>
        <p:spPr>
          <a:xfrm rot="21303656">
            <a:off x="659827" y="1333111"/>
            <a:ext cx="7576818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400" b="1" dirty="0"/>
              <a:t>Написать обращение в техподдержку социальной сети</a:t>
            </a:r>
          </a:p>
        </p:txBody>
      </p:sp>
      <p:sp>
        <p:nvSpPr>
          <p:cNvPr id="9" name="TextBox 8"/>
          <p:cNvSpPr txBox="1"/>
          <p:nvPr/>
        </p:nvSpPr>
        <p:spPr>
          <a:xfrm rot="439685">
            <a:off x="2689229" y="4375333"/>
            <a:ext cx="5374041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/>
              <a:t>Обратиться с жалобой в Роскомнадзор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FCC09698-52CD-456F-BC50-0FCC225D1611}"/>
              </a:ext>
            </a:extLst>
          </p:cNvPr>
          <p:cNvSpPr/>
          <p:nvPr/>
        </p:nvSpPr>
        <p:spPr>
          <a:xfrm>
            <a:off x="0" y="6610350"/>
            <a:ext cx="9144000" cy="259079"/>
          </a:xfrm>
          <a:prstGeom prst="rect">
            <a:avLst/>
          </a:prstGeom>
          <a:solidFill>
            <a:srgbClr val="004A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0" name="Группа 9"/>
          <p:cNvGrpSpPr/>
          <p:nvPr/>
        </p:nvGrpSpPr>
        <p:grpSpPr>
          <a:xfrm>
            <a:off x="7504822" y="5756746"/>
            <a:ext cx="1531674" cy="885230"/>
            <a:chOff x="7504822" y="5756746"/>
            <a:chExt cx="1531674" cy="885230"/>
          </a:xfrm>
        </p:grpSpPr>
        <p:sp>
          <p:nvSpPr>
            <p:cNvPr id="11" name="Стрелка вправо 10">
              <a:hlinkClick r:id="rId3" action="ppaction://hlinksldjump"/>
            </p:cNvPr>
            <p:cNvSpPr/>
            <p:nvPr/>
          </p:nvSpPr>
          <p:spPr>
            <a:xfrm>
              <a:off x="7504822" y="5756746"/>
              <a:ext cx="1531674" cy="885230"/>
            </a:xfrm>
            <a:prstGeom prst="rightArrow">
              <a:avLst/>
            </a:prstGeom>
            <a:ln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TextBox 11">
              <a:hlinkClick r:id="rId3" action="ppaction://hlinksldjump"/>
            </p:cNvPr>
            <p:cNvSpPr txBox="1"/>
            <p:nvPr/>
          </p:nvSpPr>
          <p:spPr>
            <a:xfrm>
              <a:off x="7633723" y="5999306"/>
              <a:ext cx="87408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>
                  <a:solidFill>
                    <a:schemeClr val="bg1"/>
                  </a:solidFill>
                </a:rPr>
                <a:t>ОТВЕТ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2864742" y="193751"/>
            <a:ext cx="6279258" cy="461665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400" b="1" dirty="0"/>
              <a:t>Определите правильный порядок действий</a:t>
            </a:r>
            <a:r>
              <a:rPr lang="en-US" sz="2400" b="1" dirty="0"/>
              <a:t>:</a:t>
            </a:r>
            <a:endParaRPr lang="ru-RU" sz="2400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-1" y="170519"/>
            <a:ext cx="1235555" cy="522175"/>
          </a:xfrm>
          <a:prstGeom prst="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latin typeface="Century Gothic" panose="020B0502020202020204" pitchFamily="34" charset="0"/>
                <a:ea typeface="Batang" panose="02030600000101010101" pitchFamily="18" charset="-127"/>
              </a:rPr>
              <a:t>ВОПРОС ЗА</a:t>
            </a:r>
          </a:p>
          <a:p>
            <a:pPr algn="ctr"/>
            <a:r>
              <a:rPr lang="ru-RU" sz="1200" b="1" dirty="0">
                <a:latin typeface="Century Gothic" panose="020B0502020202020204" pitchFamily="34" charset="0"/>
                <a:ea typeface="Batang" panose="02030600000101010101" pitchFamily="18" charset="-127"/>
              </a:rPr>
              <a:t>300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235554" y="17602"/>
            <a:ext cx="8098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chemeClr val="accent4">
                    <a:lumMod val="75000"/>
                  </a:schemeClr>
                </a:solidFill>
              </a:rPr>
              <a:t>20</a:t>
            </a:r>
            <a:endParaRPr lang="ru-RU" sz="4800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1981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искусственный интеллект технологии будущего, будущий технологический фон,  технологический фон, технологический плакат Фоновое изображение для  бесплатной загрузки">
            <a:extLst>
              <a:ext uri="{FF2B5EF4-FFF2-40B4-BE49-F238E27FC236}">
                <a16:creationId xmlns:a16="http://schemas.microsoft.com/office/drawing/2014/main" xmlns="" id="{105CE72D-E092-4B1A-98FD-B455AA0595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32"/>
          <a:stretch/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Равнобедренный треугольник 7"/>
          <p:cNvSpPr/>
          <p:nvPr/>
        </p:nvSpPr>
        <p:spPr>
          <a:xfrm>
            <a:off x="1825691" y="848599"/>
            <a:ext cx="5588924" cy="5286200"/>
          </a:xfrm>
          <a:prstGeom prst="triangl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-1" y="170519"/>
            <a:ext cx="1235555" cy="522175"/>
          </a:xfrm>
          <a:prstGeom prst="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latin typeface="Century Gothic" panose="020B0502020202020204" pitchFamily="34" charset="0"/>
                <a:ea typeface="Batang" panose="02030600000101010101" pitchFamily="18" charset="-127"/>
              </a:rPr>
              <a:t>ВОПРОС ЗА</a:t>
            </a:r>
          </a:p>
          <a:p>
            <a:pPr algn="ctr"/>
            <a:r>
              <a:rPr lang="ru-RU" sz="1200" b="1" dirty="0">
                <a:latin typeface="Century Gothic" panose="020B0502020202020204" pitchFamily="34" charset="0"/>
                <a:ea typeface="Batang" panose="02030600000101010101" pitchFamily="18" charset="-127"/>
              </a:rPr>
              <a:t>300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35554" y="17602"/>
            <a:ext cx="8098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chemeClr val="accent4">
                    <a:lumMod val="75000"/>
                  </a:schemeClr>
                </a:solidFill>
              </a:rPr>
              <a:t>20</a:t>
            </a:r>
            <a:endParaRPr lang="ru-RU" sz="48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4078" y="1556790"/>
            <a:ext cx="8404737" cy="46166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400" b="1" dirty="0"/>
              <a:t>1. Ограничить доступ к своей странице для посторонних лиц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44078" y="2415949"/>
            <a:ext cx="6663876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400" b="1" dirty="0"/>
              <a:t>2. Удалить из друзей тех, кому Вы не доверяете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44078" y="3330942"/>
            <a:ext cx="4566443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400" b="1" dirty="0"/>
              <a:t>3. Сообщить об этом родителям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44078" y="4264893"/>
            <a:ext cx="7895816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400" b="1" dirty="0"/>
              <a:t>4. Написать обращение в техподдержку социальной сети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44078" y="5157192"/>
            <a:ext cx="5784106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/>
              <a:t>5. Обратиться с жалобой в Роскомнадзор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FCC09698-52CD-456F-BC50-0FCC225D1611}"/>
              </a:ext>
            </a:extLst>
          </p:cNvPr>
          <p:cNvSpPr/>
          <p:nvPr/>
        </p:nvSpPr>
        <p:spPr>
          <a:xfrm>
            <a:off x="0" y="6610350"/>
            <a:ext cx="9144000" cy="259079"/>
          </a:xfrm>
          <a:prstGeom prst="rect">
            <a:avLst/>
          </a:prstGeom>
          <a:solidFill>
            <a:srgbClr val="004A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Picture 3" descr="C:\Users\ДолгушинАБ\Desktop\ВИКТОРИНА\Рисунок1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65926" y="5659904"/>
            <a:ext cx="1103312" cy="1036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7058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искусственный интеллект технологии будущего, будущий технологический фон,  технологический фон, технологический плакат Фоновое изображение для  бесплатной загрузки">
            <a:extLst>
              <a:ext uri="{FF2B5EF4-FFF2-40B4-BE49-F238E27FC236}">
                <a16:creationId xmlns:a16="http://schemas.microsoft.com/office/drawing/2014/main" xmlns="" id="{363FD1DC-94B8-41E3-B611-8E21EF4C59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32"/>
          <a:stretch/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-1" y="170519"/>
            <a:ext cx="1235555" cy="522175"/>
          </a:xfrm>
          <a:prstGeom prst="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latin typeface="Century Gothic" panose="020B0502020202020204" pitchFamily="34" charset="0"/>
                <a:ea typeface="Batang" panose="02030600000101010101" pitchFamily="18" charset="-127"/>
              </a:rPr>
              <a:t>ВОПРОС ЗА</a:t>
            </a:r>
          </a:p>
          <a:p>
            <a:pPr algn="ctr"/>
            <a:r>
              <a:rPr lang="ru-RU" sz="1200" b="1" dirty="0">
                <a:latin typeface="Century Gothic" panose="020B0502020202020204" pitchFamily="34" charset="0"/>
                <a:ea typeface="Batang" panose="02030600000101010101" pitchFamily="18" charset="-127"/>
              </a:rPr>
              <a:t>300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35554" y="17602"/>
            <a:ext cx="8098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chemeClr val="accent4">
                    <a:lumMod val="75000"/>
                  </a:schemeClr>
                </a:solidFill>
              </a:rPr>
              <a:t>21</a:t>
            </a:r>
            <a:endParaRPr lang="ru-RU" sz="48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23528" y="3933056"/>
            <a:ext cx="8424936" cy="216024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Ваш компьютер был подвергнут вирусному заражению.</a:t>
            </a:r>
          </a:p>
          <a:p>
            <a:pPr algn="just"/>
            <a:r>
              <a:rPr lang="ru-RU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Определите алгоритм действий в данной ситуации.</a:t>
            </a:r>
          </a:p>
        </p:txBody>
      </p:sp>
      <p:pic>
        <p:nvPicPr>
          <p:cNvPr id="13314" name="Picture 2" descr="E:\ВИКТОРИНА\Proverka-na-virusy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5776" y="433100"/>
            <a:ext cx="5998344" cy="380754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FCC09698-52CD-456F-BC50-0FCC225D1611}"/>
              </a:ext>
            </a:extLst>
          </p:cNvPr>
          <p:cNvSpPr/>
          <p:nvPr/>
        </p:nvSpPr>
        <p:spPr>
          <a:xfrm>
            <a:off x="0" y="6610350"/>
            <a:ext cx="9144000" cy="259079"/>
          </a:xfrm>
          <a:prstGeom prst="rect">
            <a:avLst/>
          </a:prstGeom>
          <a:solidFill>
            <a:srgbClr val="004A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" name="Группа 4"/>
          <p:cNvGrpSpPr/>
          <p:nvPr/>
        </p:nvGrpSpPr>
        <p:grpSpPr>
          <a:xfrm>
            <a:off x="7504821" y="5756746"/>
            <a:ext cx="1531675" cy="885230"/>
            <a:chOff x="7504821" y="5756746"/>
            <a:chExt cx="1531675" cy="885230"/>
          </a:xfrm>
        </p:grpSpPr>
        <p:sp>
          <p:nvSpPr>
            <p:cNvPr id="2" name="Стрелка вправо 1">
              <a:hlinkClick r:id="rId4" action="ppaction://hlinksldjump"/>
            </p:cNvPr>
            <p:cNvSpPr/>
            <p:nvPr/>
          </p:nvSpPr>
          <p:spPr>
            <a:xfrm>
              <a:off x="7504822" y="5756746"/>
              <a:ext cx="1531674" cy="885230"/>
            </a:xfrm>
            <a:prstGeom prst="rightArrow">
              <a:avLst/>
            </a:prstGeom>
            <a:ln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" name="TextBox 2">
              <a:hlinkClick r:id="rId5" action="ppaction://hlinksldjump"/>
            </p:cNvPr>
            <p:cNvSpPr txBox="1"/>
            <p:nvPr/>
          </p:nvSpPr>
          <p:spPr>
            <a:xfrm>
              <a:off x="7504821" y="5999306"/>
              <a:ext cx="143257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>
                  <a:solidFill>
                    <a:schemeClr val="bg1"/>
                  </a:solidFill>
                </a:rPr>
                <a:t>АЛГОРИТМ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79172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искусственный интеллект технологии будущего, будущий технологический фон,  технологический фон, технологический плакат Фоновое изображение для  бесплатной загрузки">
            <a:extLst>
              <a:ext uri="{FF2B5EF4-FFF2-40B4-BE49-F238E27FC236}">
                <a16:creationId xmlns:a16="http://schemas.microsoft.com/office/drawing/2014/main" xmlns="" id="{AA565164-A7E9-490A-8670-904C6515CA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32"/>
          <a:stretch/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Равнобедренный треугольник 9"/>
          <p:cNvSpPr/>
          <p:nvPr/>
        </p:nvSpPr>
        <p:spPr>
          <a:xfrm flipV="1">
            <a:off x="1851984" y="980728"/>
            <a:ext cx="5588924" cy="5496236"/>
          </a:xfrm>
          <a:prstGeom prst="triangl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-1" y="170519"/>
            <a:ext cx="1235555" cy="522175"/>
          </a:xfrm>
          <a:prstGeom prst="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latin typeface="Century Gothic" panose="020B0502020202020204" pitchFamily="34" charset="0"/>
                <a:ea typeface="Batang" panose="02030600000101010101" pitchFamily="18" charset="-127"/>
              </a:rPr>
              <a:t>ВОПРОС ЗА</a:t>
            </a:r>
          </a:p>
          <a:p>
            <a:pPr algn="ctr"/>
            <a:r>
              <a:rPr lang="ru-RU" sz="1200" b="1" dirty="0">
                <a:latin typeface="Century Gothic" panose="020B0502020202020204" pitchFamily="34" charset="0"/>
                <a:ea typeface="Batang" panose="02030600000101010101" pitchFamily="18" charset="-127"/>
              </a:rPr>
              <a:t>300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35554" y="17602"/>
            <a:ext cx="8098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chemeClr val="accent4">
                    <a:lumMod val="75000"/>
                  </a:schemeClr>
                </a:solidFill>
              </a:rPr>
              <a:t>21</a:t>
            </a:r>
            <a:endParaRPr lang="ru-RU" sz="48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 rot="21317467">
            <a:off x="264862" y="2795047"/>
            <a:ext cx="5970994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400" b="1" dirty="0"/>
              <a:t>Отключить компьютер от сети «Интернет»</a:t>
            </a:r>
          </a:p>
        </p:txBody>
      </p:sp>
      <p:sp>
        <p:nvSpPr>
          <p:cNvPr id="11" name="TextBox 10"/>
          <p:cNvSpPr txBox="1"/>
          <p:nvPr/>
        </p:nvSpPr>
        <p:spPr>
          <a:xfrm rot="296969">
            <a:off x="229067" y="4262747"/>
            <a:ext cx="6713826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400" b="1" dirty="0"/>
              <a:t>Проверить компьютер антивирусным сканером</a:t>
            </a:r>
          </a:p>
        </p:txBody>
      </p:sp>
      <p:sp>
        <p:nvSpPr>
          <p:cNvPr id="12" name="TextBox 11"/>
          <p:cNvSpPr txBox="1"/>
          <p:nvPr/>
        </p:nvSpPr>
        <p:spPr>
          <a:xfrm rot="21331164">
            <a:off x="236686" y="1463154"/>
            <a:ext cx="8696163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400" b="1" dirty="0"/>
              <a:t>Проверить установленные программы. </a:t>
            </a:r>
          </a:p>
          <a:p>
            <a:r>
              <a:rPr lang="ru-RU" sz="2400" b="1" dirty="0"/>
              <a:t>Удалить неизвестные или недавно установленные программы</a:t>
            </a:r>
          </a:p>
        </p:txBody>
      </p:sp>
      <p:sp>
        <p:nvSpPr>
          <p:cNvPr id="13" name="TextBox 12"/>
          <p:cNvSpPr txBox="1"/>
          <p:nvPr/>
        </p:nvSpPr>
        <p:spPr>
          <a:xfrm rot="21254063">
            <a:off x="395040" y="5420939"/>
            <a:ext cx="8141203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400" b="1" dirty="0"/>
              <a:t>Проверить и удалить неизвестные расширения в браузере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203848" y="3512317"/>
            <a:ext cx="5617581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/>
              <a:t>Переустановить операционную систему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FCC09698-52CD-456F-BC50-0FCC225D1611}"/>
              </a:ext>
            </a:extLst>
          </p:cNvPr>
          <p:cNvSpPr/>
          <p:nvPr/>
        </p:nvSpPr>
        <p:spPr>
          <a:xfrm>
            <a:off x="0" y="6610350"/>
            <a:ext cx="9144000" cy="259079"/>
          </a:xfrm>
          <a:prstGeom prst="rect">
            <a:avLst/>
          </a:prstGeom>
          <a:solidFill>
            <a:srgbClr val="004A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5" name="Группа 14"/>
          <p:cNvGrpSpPr/>
          <p:nvPr/>
        </p:nvGrpSpPr>
        <p:grpSpPr>
          <a:xfrm>
            <a:off x="7504822" y="5756746"/>
            <a:ext cx="1531674" cy="885230"/>
            <a:chOff x="7504822" y="5756746"/>
            <a:chExt cx="1531674" cy="885230"/>
          </a:xfrm>
        </p:grpSpPr>
        <p:sp>
          <p:nvSpPr>
            <p:cNvPr id="16" name="Стрелка вправо 15">
              <a:hlinkClick r:id="rId3" action="ppaction://hlinksldjump"/>
            </p:cNvPr>
            <p:cNvSpPr/>
            <p:nvPr/>
          </p:nvSpPr>
          <p:spPr>
            <a:xfrm>
              <a:off x="7504822" y="5756746"/>
              <a:ext cx="1531674" cy="885230"/>
            </a:xfrm>
            <a:prstGeom prst="rightArrow">
              <a:avLst/>
            </a:prstGeom>
            <a:ln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TextBox 16">
              <a:hlinkClick r:id="rId4" action="ppaction://hlinksldjump"/>
            </p:cNvPr>
            <p:cNvSpPr txBox="1"/>
            <p:nvPr/>
          </p:nvSpPr>
          <p:spPr>
            <a:xfrm>
              <a:off x="7664755" y="5999306"/>
              <a:ext cx="87408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>
                  <a:solidFill>
                    <a:schemeClr val="bg1"/>
                  </a:solidFill>
                </a:rPr>
                <a:t>ОТВЕТ</a:t>
              </a: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2873009" y="202267"/>
            <a:ext cx="6279258" cy="461665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400" b="1" dirty="0"/>
              <a:t>Определите правильный порядок действий</a:t>
            </a:r>
            <a:r>
              <a:rPr lang="en-US" sz="2400" b="1" dirty="0"/>
              <a:t>: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4265687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искусственный интеллект технологии будущего, будущий технологический фон,  технологический фон, технологический плакат Фоновое изображение для  бесплатной загрузки">
            <a:extLst>
              <a:ext uri="{FF2B5EF4-FFF2-40B4-BE49-F238E27FC236}">
                <a16:creationId xmlns:a16="http://schemas.microsoft.com/office/drawing/2014/main" xmlns="" id="{28A28DF9-D0B6-4CBE-8787-1E15F12181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32"/>
          <a:stretch/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Равнобедренный треугольник 9"/>
          <p:cNvSpPr/>
          <p:nvPr/>
        </p:nvSpPr>
        <p:spPr>
          <a:xfrm>
            <a:off x="1851984" y="764704"/>
            <a:ext cx="5588924" cy="5760640"/>
          </a:xfrm>
          <a:prstGeom prst="triangl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-1" y="170519"/>
            <a:ext cx="1235555" cy="522175"/>
          </a:xfrm>
          <a:prstGeom prst="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latin typeface="Century Gothic" panose="020B0502020202020204" pitchFamily="34" charset="0"/>
                <a:ea typeface="Batang" panose="02030600000101010101" pitchFamily="18" charset="-127"/>
              </a:rPr>
              <a:t>ВОПРОС ЗА</a:t>
            </a:r>
          </a:p>
          <a:p>
            <a:pPr algn="ctr"/>
            <a:r>
              <a:rPr lang="ru-RU" sz="1200" b="1" dirty="0">
                <a:latin typeface="Century Gothic" panose="020B0502020202020204" pitchFamily="34" charset="0"/>
                <a:ea typeface="Batang" panose="02030600000101010101" pitchFamily="18" charset="-127"/>
              </a:rPr>
              <a:t>300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35554" y="17602"/>
            <a:ext cx="8098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chemeClr val="accent4">
                    <a:lumMod val="75000"/>
                  </a:schemeClr>
                </a:solidFill>
              </a:rPr>
              <a:t>21</a:t>
            </a:r>
            <a:endParaRPr lang="ru-RU" sz="48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9936" y="1327371"/>
            <a:ext cx="6277168" cy="46166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400" b="1" dirty="0"/>
              <a:t>1. Отключить компьютер от сети «Интернет»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69936" y="2172785"/>
            <a:ext cx="7019999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400" b="1" dirty="0"/>
              <a:t>2. Проверить компьютер антивирусным сканером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61685" y="2996950"/>
            <a:ext cx="8696163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400" b="1" dirty="0"/>
              <a:t>3. Проверить установленные программы. </a:t>
            </a:r>
          </a:p>
          <a:p>
            <a:r>
              <a:rPr lang="ru-RU" sz="2400" b="1" dirty="0"/>
              <a:t>Удалить неизвестные или недавно установленные программы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69936" y="4221088"/>
            <a:ext cx="8602868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400" b="1" dirty="0"/>
              <a:t>4. Проверить и удалить неизвестные расширения в браузере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69936" y="5085184"/>
            <a:ext cx="7368282" cy="8309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/>
              <a:t>5. В случае неэффективности предыдущих действий, переустановить операционную систему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FCC09698-52CD-456F-BC50-0FCC225D1611}"/>
              </a:ext>
            </a:extLst>
          </p:cNvPr>
          <p:cNvSpPr/>
          <p:nvPr/>
        </p:nvSpPr>
        <p:spPr>
          <a:xfrm>
            <a:off x="0" y="6610350"/>
            <a:ext cx="9144000" cy="259079"/>
          </a:xfrm>
          <a:prstGeom prst="rect">
            <a:avLst/>
          </a:prstGeom>
          <a:solidFill>
            <a:srgbClr val="004A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Picture 3" descr="C:\Users\ДолгушинАБ\Desktop\ВИКТОРИНА\Рисунок1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65926" y="5659904"/>
            <a:ext cx="1103312" cy="1036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8507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искусственный интеллект технологии будущего, будущий технологический фон,  технологический фон, технологический плакат Фоновое изображение для  бесплатной загрузки">
            <a:extLst>
              <a:ext uri="{FF2B5EF4-FFF2-40B4-BE49-F238E27FC236}">
                <a16:creationId xmlns:a16="http://schemas.microsoft.com/office/drawing/2014/main" xmlns="" id="{4A78937B-E88E-4819-8D43-4268E07DC5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32"/>
          <a:stretch/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-1" y="170519"/>
            <a:ext cx="1235555" cy="522175"/>
          </a:xfrm>
          <a:prstGeom prst="rect">
            <a:avLst/>
          </a:prstGeom>
          <a:ln/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latin typeface="Century Gothic" panose="020B0502020202020204" pitchFamily="34" charset="0"/>
                <a:ea typeface="Batang" panose="02030600000101010101" pitchFamily="18" charset="-127"/>
              </a:rPr>
              <a:t>ВОПРОС ЗА</a:t>
            </a:r>
          </a:p>
          <a:p>
            <a:pPr algn="ctr"/>
            <a:r>
              <a:rPr lang="ru-RU" sz="1200" b="1" dirty="0">
                <a:latin typeface="Century Gothic" panose="020B0502020202020204" pitchFamily="34" charset="0"/>
                <a:ea typeface="Batang" panose="02030600000101010101" pitchFamily="18" charset="-127"/>
              </a:rPr>
              <a:t>400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35554" y="17602"/>
            <a:ext cx="8098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92D050"/>
                </a:solidFill>
              </a:rPr>
              <a:t>22</a:t>
            </a:r>
            <a:endParaRPr lang="ru-RU" sz="4800" b="1" dirty="0">
              <a:solidFill>
                <a:srgbClr val="92D05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23528" y="4149080"/>
            <a:ext cx="6696744" cy="18002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Полное название органа, осуществляющего надзор в сфере персональных данных </a:t>
            </a:r>
            <a:r>
              <a:rPr lang="en-US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?</a:t>
            </a:r>
            <a:endParaRPr lang="ru-RU" sz="28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4338" name="Picture 2" descr="E:\ВИКТОРИНА\BFA3D720-8B1B-461D-B9D2-A2DAEE378ED1_cx0_cy7_cw0_w1023_r1_s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771800" y="326753"/>
            <a:ext cx="5961806" cy="36706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FCC09698-52CD-456F-BC50-0FCC225D1611}"/>
              </a:ext>
            </a:extLst>
          </p:cNvPr>
          <p:cNvSpPr/>
          <p:nvPr/>
        </p:nvSpPr>
        <p:spPr>
          <a:xfrm>
            <a:off x="0" y="6610350"/>
            <a:ext cx="9144000" cy="259079"/>
          </a:xfrm>
          <a:prstGeom prst="rect">
            <a:avLst/>
          </a:prstGeom>
          <a:solidFill>
            <a:srgbClr val="004A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3" descr="C:\Users\ДолгушинАБ\Desktop\ВИКТОРИНА\Рисунок1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65926" y="5659904"/>
            <a:ext cx="1103312" cy="1036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7099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искусственный интеллект технологии будущего, будущий технологический фон,  технологический фон, технологический плакат Фоновое изображение для  бесплатной загрузки">
            <a:extLst>
              <a:ext uri="{FF2B5EF4-FFF2-40B4-BE49-F238E27FC236}">
                <a16:creationId xmlns:a16="http://schemas.microsoft.com/office/drawing/2014/main" xmlns="" id="{6E043A08-A61B-4032-B6D3-1BC8FCB486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32"/>
          <a:stretch/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59557" y="4077072"/>
            <a:ext cx="7560840" cy="1440160"/>
          </a:xfrm>
          <a:prstGeom prst="rect">
            <a:avLst/>
          </a:prstGeom>
          <a:noFill/>
          <a:ln>
            <a:noFill/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Название государственного органа в сфере защиты персональных данных</a:t>
            </a:r>
          </a:p>
        </p:txBody>
      </p:sp>
      <p:pic>
        <p:nvPicPr>
          <p:cNvPr id="2050" name="Picture 2" descr="E:\ВИКТОРИНА\15244033395adc8c8b553244.17548297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339752" y="530561"/>
            <a:ext cx="6055939" cy="2062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E:\ВИКТОРИНА\15244033395adc8c8b553244.17548297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329434" y="2474777"/>
            <a:ext cx="6055938" cy="1156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ДолгушинАБ\Desktop\ВИКТОРИНА\Рисунок1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55386" y="5530775"/>
            <a:ext cx="1103312" cy="1036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-1" y="170519"/>
            <a:ext cx="1235555" cy="522175"/>
          </a:xfrm>
          <a:prstGeom prst="rect">
            <a:avLst/>
          </a:prstGeom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latin typeface="Century Gothic" panose="020B0502020202020204" pitchFamily="34" charset="0"/>
                <a:ea typeface="Batang" panose="02030600000101010101" pitchFamily="18" charset="-127"/>
              </a:rPr>
              <a:t>ВОПРОС ЗА</a:t>
            </a:r>
          </a:p>
          <a:p>
            <a:pPr algn="ctr"/>
            <a:r>
              <a:rPr lang="ru-RU" sz="1200" b="1" dirty="0">
                <a:latin typeface="Century Gothic" panose="020B0502020202020204" pitchFamily="34" charset="0"/>
                <a:ea typeface="Batang" panose="02030600000101010101" pitchFamily="18" charset="-127"/>
              </a:rPr>
              <a:t>100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35554" y="17602"/>
            <a:ext cx="4972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C00000"/>
                </a:solidFill>
              </a:rPr>
              <a:t>1</a:t>
            </a:r>
            <a:endParaRPr lang="ru-RU" sz="4800" b="1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9512" y="6271796"/>
            <a:ext cx="18863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i="1" dirty="0"/>
              <a:t>Слайд с подсказкой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FCC09698-52CD-456F-BC50-0FCC225D1611}"/>
              </a:ext>
            </a:extLst>
          </p:cNvPr>
          <p:cNvSpPr/>
          <p:nvPr/>
        </p:nvSpPr>
        <p:spPr>
          <a:xfrm>
            <a:off x="-1" y="6572083"/>
            <a:ext cx="9144000" cy="259079"/>
          </a:xfrm>
          <a:prstGeom prst="rect">
            <a:avLst/>
          </a:prstGeom>
          <a:solidFill>
            <a:srgbClr val="004A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8924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искусственный интеллект технологии будущего, будущий технологический фон,  технологический фон, технологический плакат Фоновое изображение для  бесплатной загрузки">
            <a:extLst>
              <a:ext uri="{FF2B5EF4-FFF2-40B4-BE49-F238E27FC236}">
                <a16:creationId xmlns:a16="http://schemas.microsoft.com/office/drawing/2014/main" xmlns="" id="{3E5F7D8E-1426-408B-9BFD-EDF77E00AE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32"/>
          <a:stretch/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Группа 4"/>
          <p:cNvGrpSpPr/>
          <p:nvPr/>
        </p:nvGrpSpPr>
        <p:grpSpPr>
          <a:xfrm>
            <a:off x="250502" y="-75136"/>
            <a:ext cx="9043090" cy="3664898"/>
            <a:chOff x="179512" y="-131641"/>
            <a:chExt cx="9043090" cy="3664898"/>
          </a:xfrm>
        </p:grpSpPr>
        <p:pic>
          <p:nvPicPr>
            <p:cNvPr id="15362" name="Picture 2" descr="E:\ВИКТОРИНА\iqone0.jp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10965" y="-131641"/>
              <a:ext cx="5211637" cy="3664898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01600" cap="sq">
              <a:solidFill>
                <a:srgbClr val="FDFDFD"/>
              </a:solidFill>
              <a:miter lim="800000"/>
            </a:ln>
            <a:effectLst>
              <a:outerShdw blurRad="57150" dist="37500" dir="7560000" sy="98000" kx="110000" ky="200000" algn="tl" rotWithShape="0">
                <a:srgbClr val="000000">
                  <a:alpha val="20000"/>
                </a:srgbClr>
              </a:outerShdw>
            </a:effectLst>
            <a:scene3d>
              <a:camera prst="perspectiveRelaxed">
                <a:rot lat="18960000" lon="0" rev="0"/>
              </a:camera>
              <a:lightRig rig="twoPt" dir="t">
                <a:rot lat="0" lon="0" rev="7200000"/>
              </a:lightRig>
            </a:scene3d>
            <a:sp3d prstMaterial="matte">
              <a:bevelT w="22860" h="12700"/>
              <a:contourClr>
                <a:srgbClr val="FFFFFF"/>
              </a:contourClr>
            </a:sp3d>
          </p:spPr>
        </p:pic>
        <p:sp>
          <p:nvSpPr>
            <p:cNvPr id="3" name="Выгнутая вверх стрелка 2"/>
            <p:cNvSpPr/>
            <p:nvPr/>
          </p:nvSpPr>
          <p:spPr>
            <a:xfrm>
              <a:off x="2339752" y="203456"/>
              <a:ext cx="4104456" cy="1327194"/>
            </a:xfrm>
            <a:prstGeom prst="curvedDownArrow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16386" name="Picture 2" descr="E:\ВИКТОРИНА\maxresdefault.jp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1340768"/>
              <a:ext cx="3565614" cy="2005658"/>
            </a:xfrm>
            <a:prstGeom prst="rect">
              <a:avLst/>
            </a:prstGeom>
            <a:ln>
              <a:noFill/>
            </a:ln>
            <a:effectLst>
              <a:reflection blurRad="12700" stA="30000" endPos="30000" dist="5000" dir="5400000" sy="-100000" algn="bl" rotWithShape="0"/>
            </a:effectLst>
            <a:scene3d>
              <a:camera prst="perspectiveContrastingLeftFacing">
                <a:rot lat="300000" lon="19800000" rev="0"/>
              </a:camera>
              <a:lightRig rig="threePt" dir="t">
                <a:rot lat="0" lon="0" rev="2700000"/>
              </a:lightRig>
            </a:scene3d>
            <a:sp3d>
              <a:bevelT w="63500" h="5080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" name="Группа 10"/>
          <p:cNvGrpSpPr/>
          <p:nvPr/>
        </p:nvGrpSpPr>
        <p:grpSpPr>
          <a:xfrm>
            <a:off x="886928" y="451977"/>
            <a:ext cx="7532663" cy="3053191"/>
            <a:chOff x="617776" y="-87982"/>
            <a:chExt cx="8159238" cy="3949030"/>
          </a:xfrm>
        </p:grpSpPr>
        <p:pic>
          <p:nvPicPr>
            <p:cNvPr id="16" name="Изображение2"/>
            <p:cNvPicPr/>
            <p:nvPr/>
          </p:nvPicPr>
          <p:blipFill rotWithShape="1">
            <a:blip r:embed="rId5" cstate="email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5752678" y="1196752"/>
              <a:ext cx="3024336" cy="2664296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01600" cap="sq">
              <a:solidFill>
                <a:srgbClr val="FDFDFD"/>
              </a:solidFill>
              <a:miter lim="800000"/>
            </a:ln>
            <a:effectLst>
              <a:outerShdw blurRad="57150" dist="37500" dir="7560000" sy="98000" kx="110000" ky="200000" algn="tl" rotWithShape="0">
                <a:srgbClr val="000000">
                  <a:alpha val="20000"/>
                </a:srgbClr>
              </a:outerShdw>
            </a:effectLst>
            <a:scene3d>
              <a:camera prst="perspectiveRelaxed">
                <a:rot lat="18960000" lon="0" rev="0"/>
              </a:camera>
              <a:lightRig rig="twoPt" dir="t">
                <a:rot lat="0" lon="0" rev="7200000"/>
              </a:lightRig>
            </a:scene3d>
            <a:sp3d prstMaterial="matte">
              <a:bevelT w="22860" h="12700"/>
              <a:contourClr>
                <a:srgbClr val="FFFFFF"/>
              </a:contourClr>
            </a:sp3d>
          </p:spPr>
        </p:pic>
        <p:pic>
          <p:nvPicPr>
            <p:cNvPr id="17" name="Изображение1"/>
            <p:cNvPicPr/>
            <p:nvPr/>
          </p:nvPicPr>
          <p:blipFill rotWithShape="1">
            <a:blip r:embed="rId7" cstate="email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617776" y="1268757"/>
              <a:ext cx="3672408" cy="1908795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solidFill>
                <a:srgbClr val="FFFFFF"/>
              </a:solidFill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</p:spPr>
        </p:pic>
        <p:pic>
          <p:nvPicPr>
            <p:cNvPr id="18" name="Изображение3"/>
            <p:cNvPicPr/>
            <p:nvPr/>
          </p:nvPicPr>
          <p:blipFill rotWithShape="1">
            <a:blip r:embed="rId9" cstate="email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269224" y="-87982"/>
              <a:ext cx="2626728" cy="21717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solidFill>
                <a:srgbClr val="FFFFFF"/>
              </a:solidFill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</p:spPr>
        </p:pic>
      </p:grpSp>
      <p:sp>
        <p:nvSpPr>
          <p:cNvPr id="10" name="Прямоугольник 9"/>
          <p:cNvSpPr/>
          <p:nvPr/>
        </p:nvSpPr>
        <p:spPr>
          <a:xfrm>
            <a:off x="261072" y="4044830"/>
            <a:ext cx="8424936" cy="194421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Магазин осуществляет сбор персональных данных на своем Интернет-сайте. </a:t>
            </a:r>
            <a:endParaRPr lang="en-US" sz="2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just"/>
            <a:r>
              <a:rPr lang="ru-RU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При каких трех условиях осуществление магазином сбора персональных данных будет законным</a:t>
            </a:r>
            <a:r>
              <a:rPr lang="en-US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ru-RU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?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-1" y="170519"/>
            <a:ext cx="1235555" cy="522175"/>
          </a:xfrm>
          <a:prstGeom prst="rect">
            <a:avLst/>
          </a:prstGeom>
          <a:ln/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latin typeface="Century Gothic" panose="020B0502020202020204" pitchFamily="34" charset="0"/>
                <a:ea typeface="Batang" panose="02030600000101010101" pitchFamily="18" charset="-127"/>
              </a:rPr>
              <a:t>ВОПРОС ЗА</a:t>
            </a:r>
          </a:p>
          <a:p>
            <a:pPr algn="ctr"/>
            <a:r>
              <a:rPr lang="ru-RU" sz="1200" b="1" dirty="0">
                <a:latin typeface="Century Gothic" panose="020B0502020202020204" pitchFamily="34" charset="0"/>
                <a:ea typeface="Batang" panose="02030600000101010101" pitchFamily="18" charset="-127"/>
              </a:rPr>
              <a:t>400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35554" y="17602"/>
            <a:ext cx="8098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92D050"/>
                </a:solidFill>
              </a:rPr>
              <a:t>23</a:t>
            </a:r>
            <a:endParaRPr lang="ru-RU" sz="4800" b="1" dirty="0">
              <a:solidFill>
                <a:srgbClr val="92D05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6631" y="3210391"/>
            <a:ext cx="57329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</a:rPr>
              <a:t>1. РАЗМЕЩЕНИЕ НА САЙТЕ ДОКУМЕНТА </a:t>
            </a:r>
          </a:p>
          <a:p>
            <a:pPr algn="ctr"/>
            <a:r>
              <a:rPr lang="ru-RU" sz="2000" b="1" dirty="0">
                <a:solidFill>
                  <a:schemeClr val="bg1"/>
                </a:solidFill>
              </a:rPr>
              <a:t>ПО ПЕРСОНАЛЬНЫМ ДАННЫМ</a:t>
            </a:r>
          </a:p>
        </p:txBody>
      </p:sp>
      <p:sp>
        <p:nvSpPr>
          <p:cNvPr id="22" name="TextBox 21"/>
          <p:cNvSpPr txBox="1"/>
          <p:nvPr/>
        </p:nvSpPr>
        <p:spPr>
          <a:xfrm rot="21143753">
            <a:off x="4754093" y="710120"/>
            <a:ext cx="395678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/>
              <a:t>2. СОГЛАСИЕ НА ОБРАБОТКУ</a:t>
            </a:r>
          </a:p>
          <a:p>
            <a:pPr algn="ctr"/>
            <a:r>
              <a:rPr lang="ru-RU" sz="2400" b="1" dirty="0"/>
              <a:t>ПЕРСОНАЛЬНЫХ ДАННЫХ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103812" y="3258654"/>
            <a:ext cx="38029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</a:rPr>
              <a:t>3. РАЗМЕЩЕНИЕ БАЗЫ ДАННЫХ </a:t>
            </a:r>
          </a:p>
          <a:p>
            <a:pPr algn="ctr"/>
            <a:r>
              <a:rPr lang="ru-RU" sz="2000" b="1" dirty="0">
                <a:solidFill>
                  <a:schemeClr val="bg1"/>
                </a:solidFill>
              </a:rPr>
              <a:t>В РОССИИ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71808" y="6178223"/>
            <a:ext cx="18863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i="1" dirty="0"/>
              <a:t>Слайд с подсказкой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FCC09698-52CD-456F-BC50-0FCC225D1611}"/>
              </a:ext>
            </a:extLst>
          </p:cNvPr>
          <p:cNvSpPr/>
          <p:nvPr/>
        </p:nvSpPr>
        <p:spPr>
          <a:xfrm>
            <a:off x="0" y="6610350"/>
            <a:ext cx="9144000" cy="259079"/>
          </a:xfrm>
          <a:prstGeom prst="rect">
            <a:avLst/>
          </a:prstGeom>
          <a:solidFill>
            <a:srgbClr val="004A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Picture 3" descr="C:\Users\ДолгушинАБ\Desktop\ВИКТОРИНА\Рисунок1.png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65926" y="5659904"/>
            <a:ext cx="1103312" cy="1036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7192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2" grpId="0"/>
      <p:bldP spid="22" grpId="0"/>
      <p:bldP spid="2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искусственный интеллект технологии будущего, будущий технологический фон,  технологический фон, технологический плакат Фоновое изображение для  бесплатной загрузки">
            <a:extLst>
              <a:ext uri="{FF2B5EF4-FFF2-40B4-BE49-F238E27FC236}">
                <a16:creationId xmlns:a16="http://schemas.microsoft.com/office/drawing/2014/main" xmlns="" id="{16993348-CB88-4E3F-B2A9-17BC66C465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32"/>
          <a:stretch/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-1" y="170519"/>
            <a:ext cx="1235555" cy="522175"/>
          </a:xfrm>
          <a:prstGeom prst="rect">
            <a:avLst/>
          </a:prstGeom>
          <a:ln/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latin typeface="Century Gothic" panose="020B0502020202020204" pitchFamily="34" charset="0"/>
                <a:ea typeface="Batang" panose="02030600000101010101" pitchFamily="18" charset="-127"/>
              </a:rPr>
              <a:t>ВОПРОС ЗА</a:t>
            </a:r>
          </a:p>
          <a:p>
            <a:pPr algn="ctr"/>
            <a:r>
              <a:rPr lang="ru-RU" sz="1200" b="1" dirty="0">
                <a:latin typeface="Century Gothic" panose="020B0502020202020204" pitchFamily="34" charset="0"/>
                <a:ea typeface="Batang" panose="02030600000101010101" pitchFamily="18" charset="-127"/>
              </a:rPr>
              <a:t>400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35554" y="17602"/>
            <a:ext cx="8098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92D050"/>
                </a:solidFill>
              </a:rPr>
              <a:t>24</a:t>
            </a:r>
            <a:endParaRPr lang="ru-RU" sz="4800" b="1" dirty="0">
              <a:solidFill>
                <a:srgbClr val="92D05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23528" y="4149080"/>
            <a:ext cx="7704856" cy="223224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У Вас зависла программа («не отвечает»). Перезагрузить компьютер Вы не можете. </a:t>
            </a:r>
          </a:p>
          <a:p>
            <a:pPr algn="just"/>
            <a:r>
              <a:rPr lang="ru-RU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Что необходимо сделать, чтобы закрыть зависшую программу?</a:t>
            </a:r>
          </a:p>
        </p:txBody>
      </p:sp>
      <p:sp>
        <p:nvSpPr>
          <p:cNvPr id="8" name="Прямоугольник 7"/>
          <p:cNvSpPr/>
          <p:nvPr/>
        </p:nvSpPr>
        <p:spPr>
          <a:xfrm rot="370743">
            <a:off x="-2814745" y="-18513"/>
            <a:ext cx="9457922" cy="2638862"/>
          </a:xfrm>
          <a:prstGeom prst="rect">
            <a:avLst/>
          </a:prstGeom>
          <a:noFill/>
          <a:ln>
            <a:noFill/>
          </a:ln>
          <a:scene3d>
            <a:camera prst="isometricOffAxis1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u="sng" dirty="0">
                <a:ln w="3175"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Вызвать</a:t>
            </a:r>
          </a:p>
          <a:p>
            <a:pPr algn="ctr"/>
            <a:r>
              <a:rPr lang="ru-RU" sz="3600" b="1" u="sng" dirty="0">
                <a:ln w="3175"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диспетчер задач</a:t>
            </a:r>
            <a:r>
              <a:rPr lang="en-US" sz="3600" b="1" u="sng" dirty="0">
                <a:ln w="3175"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ru-RU" sz="3600" b="1" u="sng" dirty="0">
              <a:ln w="3175">
                <a:noFill/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7" name="Picture 3" descr="E:\ВИКТОРИНА\SNAG-0013-650x547.pn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967"/>
          <a:stretch/>
        </p:blipFill>
        <p:spPr bwMode="auto">
          <a:xfrm>
            <a:off x="3868362" y="238125"/>
            <a:ext cx="5123642" cy="4054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E:\ВИКТОРИНА\Как-запустить-диспетчер-задач.pn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35896" y="-188933"/>
            <a:ext cx="5037620" cy="3733414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2" name="TextBox 1"/>
          <p:cNvSpPr txBox="1"/>
          <p:nvPr/>
        </p:nvSpPr>
        <p:spPr>
          <a:xfrm>
            <a:off x="287424" y="1844824"/>
            <a:ext cx="325358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CTRL+ALT+DELETE</a:t>
            </a:r>
          </a:p>
          <a:p>
            <a:pPr algn="ctr"/>
            <a:r>
              <a:rPr lang="ru-RU" sz="3200" dirty="0">
                <a:solidFill>
                  <a:srgbClr val="FF0000"/>
                </a:solidFill>
              </a:rPr>
              <a:t>или</a:t>
            </a:r>
            <a:endParaRPr lang="en-US" sz="3200" dirty="0">
              <a:solidFill>
                <a:srgbClr val="FF0000"/>
              </a:solidFill>
            </a:endParaRPr>
          </a:p>
          <a:p>
            <a:pPr algn="ctr"/>
            <a:r>
              <a:rPr lang="en-US" sz="3200" b="1" dirty="0">
                <a:solidFill>
                  <a:srgbClr val="FF0000"/>
                </a:solidFill>
              </a:rPr>
              <a:t>CTRL+ALT+ESC</a:t>
            </a:r>
          </a:p>
        </p:txBody>
      </p:sp>
      <p:sp>
        <p:nvSpPr>
          <p:cNvPr id="12" name="Прямоугольник 11"/>
          <p:cNvSpPr/>
          <p:nvPr/>
        </p:nvSpPr>
        <p:spPr>
          <a:xfrm rot="370743">
            <a:off x="-2683569" y="2496259"/>
            <a:ext cx="9457922" cy="2638862"/>
          </a:xfrm>
          <a:prstGeom prst="rect">
            <a:avLst/>
          </a:prstGeom>
          <a:noFill/>
          <a:ln>
            <a:noFill/>
          </a:ln>
          <a:scene3d>
            <a:camera prst="isometricOffAxis1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u="sng" dirty="0">
                <a:ln w="3175"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закрыть зависшую </a:t>
            </a:r>
          </a:p>
          <a:p>
            <a:pPr algn="ctr"/>
            <a:r>
              <a:rPr lang="ru-RU" sz="3600" b="1" u="sng" dirty="0">
                <a:ln w="3175"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программу</a:t>
            </a:r>
            <a:r>
              <a:rPr lang="en-US" sz="3600" b="1" u="sng" dirty="0">
                <a:ln w="3175"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!</a:t>
            </a:r>
            <a:endParaRPr lang="ru-RU" sz="3600" b="1" u="sng" dirty="0">
              <a:ln w="3175">
                <a:noFill/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9512" y="6212051"/>
            <a:ext cx="18863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i="1" dirty="0"/>
              <a:t>Слайд с подсказкой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FCC09698-52CD-456F-BC50-0FCC225D1611}"/>
              </a:ext>
            </a:extLst>
          </p:cNvPr>
          <p:cNvSpPr/>
          <p:nvPr/>
        </p:nvSpPr>
        <p:spPr>
          <a:xfrm>
            <a:off x="0" y="6610350"/>
            <a:ext cx="9144000" cy="259079"/>
          </a:xfrm>
          <a:prstGeom prst="rect">
            <a:avLst/>
          </a:prstGeom>
          <a:solidFill>
            <a:srgbClr val="004A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Picture 3" descr="C:\Users\ДолгушинАБ\Desktop\ВИКТОРИНА\Рисунок1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65926" y="5659904"/>
            <a:ext cx="1103312" cy="1036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1896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8" grpId="0"/>
      <p:bldP spid="2" grpId="0"/>
      <p:bldP spid="1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искусственный интеллект технологии будущего, будущий технологический фон,  технологический фон, технологический плакат Фоновое изображение для  бесплатной загрузки">
            <a:extLst>
              <a:ext uri="{FF2B5EF4-FFF2-40B4-BE49-F238E27FC236}">
                <a16:creationId xmlns:a16="http://schemas.microsoft.com/office/drawing/2014/main" xmlns="" id="{80EB0910-865B-4694-BD6C-75F1C7E1F6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32"/>
          <a:stretch/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-1" y="170519"/>
            <a:ext cx="1235555" cy="522175"/>
          </a:xfrm>
          <a:prstGeom prst="rect">
            <a:avLst/>
          </a:prstGeom>
          <a:ln/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latin typeface="Century Gothic" panose="020B0502020202020204" pitchFamily="34" charset="0"/>
                <a:ea typeface="Batang" panose="02030600000101010101" pitchFamily="18" charset="-127"/>
              </a:rPr>
              <a:t>ВОПРОС ЗА</a:t>
            </a:r>
          </a:p>
          <a:p>
            <a:pPr algn="ctr"/>
            <a:r>
              <a:rPr lang="ru-RU" sz="1200" b="1" dirty="0">
                <a:latin typeface="Century Gothic" panose="020B0502020202020204" pitchFamily="34" charset="0"/>
                <a:ea typeface="Batang" panose="02030600000101010101" pitchFamily="18" charset="-127"/>
              </a:rPr>
              <a:t>400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35554" y="17602"/>
            <a:ext cx="8098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92D050"/>
                </a:solidFill>
              </a:rPr>
              <a:t>25</a:t>
            </a:r>
            <a:endParaRPr lang="ru-RU" sz="4800" b="1" dirty="0">
              <a:solidFill>
                <a:srgbClr val="92D05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23528" y="4293096"/>
            <a:ext cx="8194054" cy="18002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Наиболее распространенное расширение файлов, указывающее Вам на то, что файл потенциально может быть заражен вирусом?</a:t>
            </a:r>
          </a:p>
        </p:txBody>
      </p:sp>
      <p:pic>
        <p:nvPicPr>
          <p:cNvPr id="2053" name="Picture 5" descr="E:\ВИКТОРИНА\123\herpesvirus-in-purple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0241" y="854567"/>
            <a:ext cx="4424471" cy="295232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050" name="Picture 2" descr="E:\ВИКТОРИНА\422_text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4128" y="692694"/>
            <a:ext cx="3019518" cy="3019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FCC09698-52CD-456F-BC50-0FCC225D1611}"/>
              </a:ext>
            </a:extLst>
          </p:cNvPr>
          <p:cNvSpPr/>
          <p:nvPr/>
        </p:nvSpPr>
        <p:spPr>
          <a:xfrm>
            <a:off x="0" y="6610350"/>
            <a:ext cx="9144000" cy="259079"/>
          </a:xfrm>
          <a:prstGeom prst="rect">
            <a:avLst/>
          </a:prstGeom>
          <a:solidFill>
            <a:srgbClr val="004A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Picture 3" descr="C:\Users\ДолгушинАБ\Desktop\ВИКТОРИНА\Рисунок1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65926" y="5659904"/>
            <a:ext cx="1103312" cy="1036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5128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искусственный интеллект технологии будущего, будущий технологический фон,  технологический фон, технологический плакат Фоновое изображение для  бесплатной загрузки">
            <a:extLst>
              <a:ext uri="{FF2B5EF4-FFF2-40B4-BE49-F238E27FC236}">
                <a16:creationId xmlns:a16="http://schemas.microsoft.com/office/drawing/2014/main" xmlns="" id="{AA778A96-933F-4D57-85CF-F2E4AB3393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32"/>
          <a:stretch/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-1" y="170519"/>
            <a:ext cx="1235555" cy="522175"/>
          </a:xfrm>
          <a:prstGeom prst="rect">
            <a:avLst/>
          </a:prstGeom>
          <a:ln/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latin typeface="Century Gothic" panose="020B0502020202020204" pitchFamily="34" charset="0"/>
                <a:ea typeface="Batang" panose="02030600000101010101" pitchFamily="18" charset="-127"/>
              </a:rPr>
              <a:t>ВОПРОС ЗА</a:t>
            </a:r>
          </a:p>
          <a:p>
            <a:pPr algn="ctr"/>
            <a:r>
              <a:rPr lang="ru-RU" sz="1200" b="1" dirty="0">
                <a:latin typeface="Century Gothic" panose="020B0502020202020204" pitchFamily="34" charset="0"/>
                <a:ea typeface="Batang" panose="02030600000101010101" pitchFamily="18" charset="-127"/>
              </a:rPr>
              <a:t>400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35554" y="17602"/>
            <a:ext cx="8098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92D050"/>
                </a:solidFill>
              </a:rPr>
              <a:t>26</a:t>
            </a:r>
            <a:endParaRPr lang="ru-RU" sz="4800" b="1" dirty="0">
              <a:solidFill>
                <a:srgbClr val="92D05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23528" y="4221088"/>
            <a:ext cx="7776864" cy="18002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Два сильно выраженных свойства цифровой информации, которые являются рисками для обеспечения конфиденциальности </a:t>
            </a:r>
            <a:r>
              <a:rPr lang="en-US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?</a:t>
            </a:r>
            <a:endParaRPr lang="ru-RU" sz="28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074" name="Picture 2" descr="E:\ВИКТОРИНА\_kor184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980728"/>
            <a:ext cx="4142558" cy="242339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075" name="Picture 3" descr="E:\ВИКТОРИНА\15207152114524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66086" y="1044532"/>
            <a:ext cx="4419065" cy="25251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1" name="Прямоугольник 10"/>
          <p:cNvSpPr/>
          <p:nvPr/>
        </p:nvSpPr>
        <p:spPr>
          <a:xfrm>
            <a:off x="1026310" y="878922"/>
            <a:ext cx="7712277" cy="26388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КОПИРУЕМОСТЬ</a:t>
            </a:r>
          </a:p>
          <a:p>
            <a:pPr algn="ctr"/>
            <a:r>
              <a:rPr lang="ru-RU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ПЕРЕДАВАЕМОСТЬ</a:t>
            </a:r>
          </a:p>
        </p:txBody>
      </p:sp>
      <p:sp>
        <p:nvSpPr>
          <p:cNvPr id="3" name="Выгнутая вверх стрелка 2"/>
          <p:cNvSpPr/>
          <p:nvPr/>
        </p:nvSpPr>
        <p:spPr>
          <a:xfrm rot="436344">
            <a:off x="1088848" y="417517"/>
            <a:ext cx="7941042" cy="1582840"/>
          </a:xfrm>
          <a:prstGeom prst="curvedDownArrow">
            <a:avLst/>
          </a:prstGeom>
          <a:solidFill>
            <a:srgbClr val="C00000">
              <a:alpha val="7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Выгнутая вверх стрелка 12"/>
          <p:cNvSpPr/>
          <p:nvPr/>
        </p:nvSpPr>
        <p:spPr>
          <a:xfrm rot="426657" flipH="1" flipV="1">
            <a:off x="593379" y="2278690"/>
            <a:ext cx="7996696" cy="1892466"/>
          </a:xfrm>
          <a:prstGeom prst="curvedDownArrow">
            <a:avLst/>
          </a:prstGeom>
          <a:solidFill>
            <a:srgbClr val="EA0000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FCC09698-52CD-456F-BC50-0FCC225D1611}"/>
              </a:ext>
            </a:extLst>
          </p:cNvPr>
          <p:cNvSpPr/>
          <p:nvPr/>
        </p:nvSpPr>
        <p:spPr>
          <a:xfrm>
            <a:off x="0" y="6610350"/>
            <a:ext cx="9144000" cy="259079"/>
          </a:xfrm>
          <a:prstGeom prst="rect">
            <a:avLst/>
          </a:prstGeom>
          <a:solidFill>
            <a:srgbClr val="004A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Picture 3" descr="C:\Users\ДолгушинАБ\Desktop\ВИКТОРИНА\Рисунок1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65926" y="5659904"/>
            <a:ext cx="1103312" cy="1036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8834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1" grpId="0"/>
      <p:bldP spid="3" grpId="0" animBg="1"/>
      <p:bldP spid="1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DD56188-191F-4EA4-AB11-2DE962F80A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82995F1-EEF1-40B6-B57F-2A33254A6F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Фон компьютерные технологии - 30 фото для презентаций и картинок на рабочий  стол">
            <a:extLst>
              <a:ext uri="{FF2B5EF4-FFF2-40B4-BE49-F238E27FC236}">
                <a16:creationId xmlns:a16="http://schemas.microsoft.com/office/drawing/2014/main" xmlns="" id="{BF097803-4462-4659-851F-FDB5D76D99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1848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искусственный интеллект технологии будущего, будущий технологический фон,  технологический фон, технологический плакат Фоновое изображение для  бесплатной загрузки">
            <a:extLst>
              <a:ext uri="{FF2B5EF4-FFF2-40B4-BE49-F238E27FC236}">
                <a16:creationId xmlns:a16="http://schemas.microsoft.com/office/drawing/2014/main" xmlns="" id="{BEE362CE-4B0E-429D-8933-1090341525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32"/>
          <a:stretch/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59557" y="4221088"/>
            <a:ext cx="7560840" cy="1440160"/>
          </a:xfrm>
          <a:prstGeom prst="rect">
            <a:avLst/>
          </a:prstGeom>
          <a:noFill/>
          <a:ln>
            <a:noFill/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Наборы знаков, предназначенные для подтверждения личности в сети «Интернет»</a:t>
            </a:r>
            <a:r>
              <a:rPr lang="en-US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?</a:t>
            </a:r>
            <a:endParaRPr lang="ru-RU" sz="28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-1" y="170519"/>
            <a:ext cx="1235555" cy="522175"/>
          </a:xfrm>
          <a:prstGeom prst="rect">
            <a:avLst/>
          </a:prstGeom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latin typeface="Century Gothic" panose="020B0502020202020204" pitchFamily="34" charset="0"/>
                <a:ea typeface="Batang" panose="02030600000101010101" pitchFamily="18" charset="-127"/>
              </a:rPr>
              <a:t>ВОПРОС ЗА</a:t>
            </a:r>
          </a:p>
          <a:p>
            <a:pPr algn="ctr"/>
            <a:r>
              <a:rPr lang="ru-RU" sz="1200" b="1" dirty="0">
                <a:latin typeface="Century Gothic" panose="020B0502020202020204" pitchFamily="34" charset="0"/>
                <a:ea typeface="Batang" panose="02030600000101010101" pitchFamily="18" charset="-127"/>
              </a:rPr>
              <a:t>100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35554" y="17602"/>
            <a:ext cx="4972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C00000"/>
                </a:solidFill>
              </a:rPr>
              <a:t>2</a:t>
            </a:r>
            <a:endParaRPr lang="ru-RU" sz="4800" b="1" dirty="0">
              <a:solidFill>
                <a:srgbClr val="C00000"/>
              </a:solidFill>
            </a:endParaRPr>
          </a:p>
        </p:txBody>
      </p:sp>
      <p:pic>
        <p:nvPicPr>
          <p:cNvPr id="6146" name="Picture 2" descr="E:\ВИКТОРИНА\123\Modal-Login-960x46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31840" y="673014"/>
            <a:ext cx="5686407" cy="272441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-324000" y="900000"/>
            <a:ext cx="3915564" cy="2638862"/>
          </a:xfrm>
          <a:prstGeom prst="rect">
            <a:avLst/>
          </a:prstGeom>
          <a:noFill/>
          <a:ln>
            <a:noFill/>
          </a:ln>
          <a:effectLst>
            <a:softEdge rad="12700"/>
          </a:effectLst>
          <a:scene3d>
            <a:camera prst="isometricOffAxis1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Логин и пароль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FCC09698-52CD-456F-BC50-0FCC225D1611}"/>
              </a:ext>
            </a:extLst>
          </p:cNvPr>
          <p:cNvSpPr/>
          <p:nvPr/>
        </p:nvSpPr>
        <p:spPr>
          <a:xfrm>
            <a:off x="0" y="6610350"/>
            <a:ext cx="9144000" cy="259079"/>
          </a:xfrm>
          <a:prstGeom prst="rect">
            <a:avLst/>
          </a:prstGeom>
          <a:solidFill>
            <a:srgbClr val="004A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Picture 3" descr="C:\Users\ДолгушинАБ\Desktop\ВИКТОРИНА\Рисунок1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65926" y="5659904"/>
            <a:ext cx="1103312" cy="1036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8144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искусственный интеллект технологии будущего, будущий технологический фон,  технологический фон, технологический плакат Фоновое изображение для  бесплатной загрузки">
            <a:extLst>
              <a:ext uri="{FF2B5EF4-FFF2-40B4-BE49-F238E27FC236}">
                <a16:creationId xmlns:a16="http://schemas.microsoft.com/office/drawing/2014/main" xmlns="" id="{B06299F5-8DF6-4CDB-BF5C-AE5D5C9332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32"/>
          <a:stretch/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235554" y="17602"/>
            <a:ext cx="4972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C00000"/>
                </a:solidFill>
              </a:rPr>
              <a:t>3</a:t>
            </a:r>
            <a:endParaRPr lang="ru-RU" sz="4800" b="1" dirty="0">
              <a:solidFill>
                <a:srgbClr val="C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-1" y="170519"/>
            <a:ext cx="1235555" cy="522175"/>
          </a:xfrm>
          <a:prstGeom prst="rect">
            <a:avLst/>
          </a:prstGeom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latin typeface="Century Gothic" panose="020B0502020202020204" pitchFamily="34" charset="0"/>
                <a:ea typeface="Batang" panose="02030600000101010101" pitchFamily="18" charset="-127"/>
              </a:rPr>
              <a:t>ВОПРОС ЗА</a:t>
            </a:r>
          </a:p>
          <a:p>
            <a:pPr algn="ctr"/>
            <a:r>
              <a:rPr lang="ru-RU" sz="1200" b="1" dirty="0">
                <a:latin typeface="Century Gothic" panose="020B0502020202020204" pitchFamily="34" charset="0"/>
                <a:ea typeface="Batang" panose="02030600000101010101" pitchFamily="18" charset="-127"/>
              </a:rPr>
              <a:t>100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59557" y="4345146"/>
            <a:ext cx="7560840" cy="1440160"/>
          </a:xfrm>
          <a:prstGeom prst="rect">
            <a:avLst/>
          </a:prstGeom>
          <a:noFill/>
          <a:ln>
            <a:noFill/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Компьютерный гений, способный украсть информацию</a:t>
            </a:r>
            <a:r>
              <a:rPr lang="en-US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?</a:t>
            </a:r>
            <a:endParaRPr lang="ru-RU" sz="28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27" name="Picture 3" descr="E:\ВИКТОРИНА\f8256ef2daccd4754b8a2552d52aadae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-1"/>
          <a:stretch/>
        </p:blipFill>
        <p:spPr bwMode="auto">
          <a:xfrm>
            <a:off x="993651" y="647932"/>
            <a:ext cx="6972275" cy="340170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" name="Прямоугольник 1"/>
          <p:cNvSpPr/>
          <p:nvPr/>
        </p:nvSpPr>
        <p:spPr>
          <a:xfrm>
            <a:off x="563960" y="1029354"/>
            <a:ext cx="7953622" cy="26388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800" b="1" dirty="0">
                <a:solidFill>
                  <a:srgbClr val="E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ХАКЕР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FCC09698-52CD-456F-BC50-0FCC225D1611}"/>
              </a:ext>
            </a:extLst>
          </p:cNvPr>
          <p:cNvSpPr/>
          <p:nvPr/>
        </p:nvSpPr>
        <p:spPr>
          <a:xfrm>
            <a:off x="0" y="6610350"/>
            <a:ext cx="9144000" cy="259079"/>
          </a:xfrm>
          <a:prstGeom prst="rect">
            <a:avLst/>
          </a:prstGeom>
          <a:solidFill>
            <a:srgbClr val="004A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Picture 3" descr="C:\Users\ДолгушинАБ\Desktop\ВИКТОРИНА\Рисунок1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65926" y="5659904"/>
            <a:ext cx="1103312" cy="1036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6881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искусственный интеллект технологии будущего, будущий технологический фон,  технологический фон, технологический плакат Фоновое изображение для  бесплатной загрузки">
            <a:extLst>
              <a:ext uri="{FF2B5EF4-FFF2-40B4-BE49-F238E27FC236}">
                <a16:creationId xmlns:a16="http://schemas.microsoft.com/office/drawing/2014/main" xmlns="" id="{ABAC9250-DA1B-49A1-8AE5-FE742CCCE3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32"/>
          <a:stretch/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59557" y="4149080"/>
            <a:ext cx="7560840" cy="1895698"/>
          </a:xfrm>
          <a:prstGeom prst="rect">
            <a:avLst/>
          </a:prstGeom>
          <a:noFill/>
          <a:ln>
            <a:noFill/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Травля, оскорбление или угрозы, высказываемые жертве с помощью сообщений в социальных сетях, электронных писем и СМС</a:t>
            </a:r>
            <a:r>
              <a:rPr lang="en-US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?</a:t>
            </a:r>
            <a:endParaRPr lang="ru-RU" sz="28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-1" y="170519"/>
            <a:ext cx="1235555" cy="522175"/>
          </a:xfrm>
          <a:prstGeom prst="rect">
            <a:avLst/>
          </a:prstGeom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latin typeface="Century Gothic" panose="020B0502020202020204" pitchFamily="34" charset="0"/>
                <a:ea typeface="Batang" panose="02030600000101010101" pitchFamily="18" charset="-127"/>
              </a:rPr>
              <a:t>ВОПРОС ЗА</a:t>
            </a:r>
          </a:p>
          <a:p>
            <a:pPr algn="ctr"/>
            <a:r>
              <a:rPr lang="ru-RU" sz="1200" b="1" dirty="0">
                <a:latin typeface="Century Gothic" panose="020B0502020202020204" pitchFamily="34" charset="0"/>
                <a:ea typeface="Batang" panose="02030600000101010101" pitchFamily="18" charset="-127"/>
              </a:rPr>
              <a:t>100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35554" y="17602"/>
            <a:ext cx="4972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C00000"/>
                </a:solidFill>
              </a:rPr>
              <a:t>4</a:t>
            </a:r>
            <a:endParaRPr lang="ru-RU" sz="4800" b="1" dirty="0">
              <a:solidFill>
                <a:srgbClr val="C00000"/>
              </a:solidFill>
            </a:endParaRPr>
          </a:p>
        </p:txBody>
      </p:sp>
      <p:pic>
        <p:nvPicPr>
          <p:cNvPr id="6" name="Picture 6" descr="ÐÐ°ÑÑÐ¸Ð½ÐºÐ¸ Ð¿Ð¾ Ð·Ð°Ð¿ÑÐ¾ÑÑ ÐÐÐ±ÐÐ Ð±Ð£ÐÐÐÐÐ ÐÐÐ¯ ÐÐÐ¢ÐÐ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95198" y="222991"/>
            <a:ext cx="5222384" cy="310496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Прямоугольник 9"/>
          <p:cNvSpPr/>
          <p:nvPr/>
        </p:nvSpPr>
        <p:spPr>
          <a:xfrm>
            <a:off x="55875" y="2040134"/>
            <a:ext cx="8759945" cy="2638862"/>
          </a:xfrm>
          <a:prstGeom prst="rect">
            <a:avLst/>
          </a:prstGeom>
          <a:noFill/>
          <a:ln>
            <a:noFill/>
          </a:ln>
          <a:scene3d>
            <a:camera prst="perspective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dirty="0">
                <a:solidFill>
                  <a:srgbClr val="E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КИБЕРБУЛЛИНГ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FCC09698-52CD-456F-BC50-0FCC225D1611}"/>
              </a:ext>
            </a:extLst>
          </p:cNvPr>
          <p:cNvSpPr/>
          <p:nvPr/>
        </p:nvSpPr>
        <p:spPr>
          <a:xfrm>
            <a:off x="0" y="6610350"/>
            <a:ext cx="9144000" cy="259079"/>
          </a:xfrm>
          <a:prstGeom prst="rect">
            <a:avLst/>
          </a:prstGeom>
          <a:solidFill>
            <a:srgbClr val="004A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Picture 3" descr="C:\Users\ДолгушинАБ\Desktop\ВИКТОРИНА\Рисунок1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65926" y="5659904"/>
            <a:ext cx="1103312" cy="1036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7297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искусственный интеллект технологии будущего, будущий технологический фон,  технологический фон, технологический плакат Фоновое изображение для  бесплатной загрузки">
            <a:extLst>
              <a:ext uri="{FF2B5EF4-FFF2-40B4-BE49-F238E27FC236}">
                <a16:creationId xmlns:a16="http://schemas.microsoft.com/office/drawing/2014/main" xmlns="" id="{002FCCEA-27FD-409E-AB40-0AB4E29D34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32"/>
          <a:stretch/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732240" y="341028"/>
            <a:ext cx="18863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i="1" dirty="0"/>
              <a:t>Слайд с подсказкой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35554" y="17602"/>
            <a:ext cx="4972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C00000"/>
                </a:solidFill>
              </a:rPr>
              <a:t>5</a:t>
            </a:r>
            <a:endParaRPr lang="ru-RU" sz="4800" b="1" dirty="0">
              <a:solidFill>
                <a:srgbClr val="C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-1" y="170519"/>
            <a:ext cx="1235555" cy="522175"/>
          </a:xfrm>
          <a:prstGeom prst="rect">
            <a:avLst/>
          </a:prstGeom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latin typeface="Century Gothic" panose="020B0502020202020204" pitchFamily="34" charset="0"/>
                <a:ea typeface="Batang" panose="02030600000101010101" pitchFamily="18" charset="-127"/>
              </a:rPr>
              <a:t>ВОПРОС ЗА</a:t>
            </a:r>
          </a:p>
          <a:p>
            <a:pPr algn="ctr"/>
            <a:r>
              <a:rPr lang="ru-RU" sz="1200" b="1" dirty="0">
                <a:latin typeface="Century Gothic" panose="020B0502020202020204" pitchFamily="34" charset="0"/>
                <a:ea typeface="Batang" panose="02030600000101010101" pitchFamily="18" charset="-127"/>
              </a:rPr>
              <a:t>100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59557" y="4725143"/>
            <a:ext cx="7560840" cy="1345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Провокация или издевательство в сетевом общении</a:t>
            </a:r>
            <a:r>
              <a:rPr lang="en-US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?</a:t>
            </a:r>
            <a:endParaRPr lang="ru-RU" sz="28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050" name="Picture 2" descr="E:\ВИКТОРИНА\76434_800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21255357">
            <a:off x="1433546" y="459367"/>
            <a:ext cx="7215690" cy="39145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 rot="21297115">
            <a:off x="1557187" y="2765298"/>
            <a:ext cx="8759945" cy="2638862"/>
          </a:xfrm>
          <a:prstGeom prst="rect">
            <a:avLst/>
          </a:prstGeom>
          <a:noFill/>
          <a:ln>
            <a:noFill/>
          </a:ln>
          <a:scene3d>
            <a:camera prst="perspective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ТРОЛЛИНГ</a:t>
            </a:r>
          </a:p>
        </p:txBody>
      </p:sp>
      <p:pic>
        <p:nvPicPr>
          <p:cNvPr id="11" name="Picture 3" descr="C:\Users\ДолгушинАБ\Desktop\ВИКТОРИНА\Рисунок1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65926" y="5659904"/>
            <a:ext cx="1103312" cy="1036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FCC09698-52CD-456F-BC50-0FCC225D1611}"/>
              </a:ext>
            </a:extLst>
          </p:cNvPr>
          <p:cNvSpPr/>
          <p:nvPr/>
        </p:nvSpPr>
        <p:spPr>
          <a:xfrm>
            <a:off x="0" y="6610350"/>
            <a:ext cx="9144000" cy="259079"/>
          </a:xfrm>
          <a:prstGeom prst="rect">
            <a:avLst/>
          </a:prstGeom>
          <a:solidFill>
            <a:srgbClr val="004A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9401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искусственный интеллект технологии будущего, будущий технологический фон,  технологический фон, технологический плакат Фоновое изображение для  бесплатной загрузки">
            <a:extLst>
              <a:ext uri="{FF2B5EF4-FFF2-40B4-BE49-F238E27FC236}">
                <a16:creationId xmlns:a16="http://schemas.microsoft.com/office/drawing/2014/main" xmlns="" id="{9AE01766-8498-45FC-A877-2DE46EF5E6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32"/>
          <a:stretch/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235554" y="17602"/>
            <a:ext cx="4972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C00000"/>
                </a:solidFill>
              </a:rPr>
              <a:t>6</a:t>
            </a:r>
            <a:endParaRPr lang="ru-RU" sz="4800" b="1" dirty="0">
              <a:solidFill>
                <a:srgbClr val="C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-1" y="170519"/>
            <a:ext cx="1235555" cy="522175"/>
          </a:xfrm>
          <a:prstGeom prst="rect">
            <a:avLst/>
          </a:prstGeom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latin typeface="Century Gothic" panose="020B0502020202020204" pitchFamily="34" charset="0"/>
                <a:ea typeface="Batang" panose="02030600000101010101" pitchFamily="18" charset="-127"/>
              </a:rPr>
              <a:t>ВОПРОС ЗА</a:t>
            </a:r>
          </a:p>
          <a:p>
            <a:pPr algn="ctr"/>
            <a:r>
              <a:rPr lang="ru-RU" sz="1200" b="1" dirty="0">
                <a:latin typeface="Century Gothic" panose="020B0502020202020204" pitchFamily="34" charset="0"/>
                <a:ea typeface="Batang" panose="02030600000101010101" pitchFamily="18" charset="-127"/>
              </a:rPr>
              <a:t>100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59557" y="4994495"/>
            <a:ext cx="7560840" cy="1345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Перечислите примеры любых 3 типов биометрических данных</a:t>
            </a:r>
            <a:r>
              <a:rPr lang="en-US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?</a:t>
            </a:r>
            <a:endParaRPr lang="ru-RU" sz="28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26554" y="136263"/>
            <a:ext cx="8962053" cy="4928394"/>
            <a:chOff x="26554" y="136263"/>
            <a:chExt cx="8962053" cy="4928394"/>
          </a:xfrm>
        </p:grpSpPr>
        <p:pic>
          <p:nvPicPr>
            <p:cNvPr id="1026" name="Picture 2" descr="E:\ВИКТОРИНА\!!!\60a697616_660x300.jpg"/>
            <p:cNvPicPr>
              <a:picLocks noChangeAspect="1" noChangeArrowheads="1"/>
            </p:cNvPicPr>
            <p:nvPr/>
          </p:nvPicPr>
          <p:blipFill rotWithShape="1"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5436096" y="136263"/>
              <a:ext cx="3483711" cy="216368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5367295" y="1815456"/>
              <a:ext cx="362131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dirty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Радужная оболочка глаза</a:t>
              </a:r>
            </a:p>
          </p:txBody>
        </p:sp>
        <p:pic>
          <p:nvPicPr>
            <p:cNvPr id="1027" name="Picture 3" descr="E:\ВИКТОРИНА\!!!\fingerprints-FB.jpg"/>
            <p:cNvPicPr>
              <a:picLocks noChangeAspect="1" noChangeArrowheads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88372" y="1340768"/>
              <a:ext cx="2473167" cy="261723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26554" y="3462396"/>
              <a:ext cx="259680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dirty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Отпечаток пальца</a:t>
              </a:r>
            </a:p>
          </p:txBody>
        </p:sp>
        <p:pic>
          <p:nvPicPr>
            <p:cNvPr id="1028" name="Picture 4" descr="E:\ВИКТОРИНА\!!!\voice-recognition.jpg"/>
            <p:cNvPicPr>
              <a:picLocks noChangeAspect="1" noChangeArrowheads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2630936" y="136263"/>
              <a:ext cx="2631726" cy="192986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3479533" y="1584623"/>
              <a:ext cx="90473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dirty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Голос</a:t>
              </a:r>
            </a:p>
          </p:txBody>
        </p:sp>
        <p:pic>
          <p:nvPicPr>
            <p:cNvPr id="1030" name="Picture 6" descr="E:\ВИКТОРИНА\!!!\Без названия.jpeg"/>
            <p:cNvPicPr>
              <a:picLocks noChangeAspect="1" noChangeArrowheads="1"/>
            </p:cNvPicPr>
            <p:nvPr/>
          </p:nvPicPr>
          <p:blipFill rotWithShape="1">
            <a:blip r:embed="rId7" cstate="email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2617591" y="2157487"/>
              <a:ext cx="2645071" cy="246671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2606025" y="4157505"/>
              <a:ext cx="276126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dirty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Изображение лица</a:t>
              </a:r>
            </a:p>
          </p:txBody>
        </p:sp>
        <p:pic>
          <p:nvPicPr>
            <p:cNvPr id="1031" name="Picture 7" descr="E:\ВИКТОРИНА\!!!\123.jpg"/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0327" y="2400300"/>
              <a:ext cx="3475248" cy="266435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Box 12"/>
            <p:cNvSpPr txBox="1"/>
            <p:nvPr/>
          </p:nvSpPr>
          <p:spPr>
            <a:xfrm>
              <a:off x="6070887" y="4163498"/>
              <a:ext cx="2446695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2400" b="1" dirty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Рисунок вен </a:t>
              </a:r>
            </a:p>
            <a:p>
              <a:pPr algn="ctr"/>
              <a:r>
                <a:rPr lang="ru-RU" sz="2400" b="1" dirty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ладони и пальца</a:t>
              </a:r>
            </a:p>
          </p:txBody>
        </p:sp>
      </p:grpSp>
      <p:pic>
        <p:nvPicPr>
          <p:cNvPr id="17" name="Picture 3" descr="C:\Users\ДолгушинАБ\Desktop\ВИКТОРИНА\Рисунок1.png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65926" y="5659904"/>
            <a:ext cx="1103312" cy="1036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FCC09698-52CD-456F-BC50-0FCC225D1611}"/>
              </a:ext>
            </a:extLst>
          </p:cNvPr>
          <p:cNvSpPr/>
          <p:nvPr/>
        </p:nvSpPr>
        <p:spPr>
          <a:xfrm>
            <a:off x="0" y="6610350"/>
            <a:ext cx="9144000" cy="259079"/>
          </a:xfrm>
          <a:prstGeom prst="rect">
            <a:avLst/>
          </a:prstGeom>
          <a:solidFill>
            <a:srgbClr val="004A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6137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искусственный интеллект технологии будущего, будущий технологический фон,  технологический фон, технологический плакат Фоновое изображение для  бесплатной загрузки">
            <a:extLst>
              <a:ext uri="{FF2B5EF4-FFF2-40B4-BE49-F238E27FC236}">
                <a16:creationId xmlns:a16="http://schemas.microsoft.com/office/drawing/2014/main" xmlns="" id="{EC4F6D67-A35E-497F-AC12-FDBA1E4853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32"/>
          <a:stretch/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7062867" y="487408"/>
            <a:ext cx="18863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i="1" dirty="0"/>
              <a:t>Слайд с подсказкой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4568438"/>
            <a:ext cx="6696744" cy="18002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Особый компьютер, выделенный для совместного использования участниками сети</a:t>
            </a:r>
            <a:r>
              <a:rPr lang="en-US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?</a:t>
            </a:r>
            <a:endParaRPr lang="ru-RU" sz="28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26" name="Picture 2" descr="E:\ВИКТОРИНА\maxresdefault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9712" y="431606"/>
            <a:ext cx="6983874" cy="39284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-1" y="170519"/>
            <a:ext cx="1235555" cy="522175"/>
          </a:xfrm>
          <a:prstGeom prst="rect">
            <a:avLst/>
          </a:prstGeom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latin typeface="Century Gothic" panose="020B0502020202020204" pitchFamily="34" charset="0"/>
                <a:ea typeface="Batang" panose="02030600000101010101" pitchFamily="18" charset="-127"/>
              </a:rPr>
              <a:t>ВОПРОС ЗА</a:t>
            </a:r>
          </a:p>
          <a:p>
            <a:pPr algn="ctr"/>
            <a:r>
              <a:rPr lang="ru-RU" sz="1200" b="1" dirty="0">
                <a:latin typeface="Century Gothic" panose="020B0502020202020204" pitchFamily="34" charset="0"/>
                <a:ea typeface="Batang" panose="02030600000101010101" pitchFamily="18" charset="-127"/>
              </a:rPr>
              <a:t>100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235554" y="17602"/>
            <a:ext cx="4972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>
                <a:solidFill>
                  <a:srgbClr val="C00000"/>
                </a:solidFill>
              </a:rPr>
              <a:t>7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994081" y="1196752"/>
            <a:ext cx="6955136" cy="26388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0" b="1" dirty="0">
                <a:solidFill>
                  <a:srgbClr val="00D6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СЕРВЕР</a:t>
            </a:r>
          </a:p>
        </p:txBody>
      </p:sp>
      <p:pic>
        <p:nvPicPr>
          <p:cNvPr id="9" name="Picture 3" descr="C:\Users\ДолгушинАБ\Desktop\ВИКТОРИНА\Рисунок1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65926" y="5659904"/>
            <a:ext cx="1103312" cy="1036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FCC09698-52CD-456F-BC50-0FCC225D1611}"/>
              </a:ext>
            </a:extLst>
          </p:cNvPr>
          <p:cNvSpPr/>
          <p:nvPr/>
        </p:nvSpPr>
        <p:spPr>
          <a:xfrm>
            <a:off x="0" y="6610350"/>
            <a:ext cx="9144000" cy="259079"/>
          </a:xfrm>
          <a:prstGeom prst="rect">
            <a:avLst/>
          </a:prstGeom>
          <a:solidFill>
            <a:srgbClr val="004A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3039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theme/theme1.xml><?xml version="1.0" encoding="utf-8"?>
<a:theme xmlns:a="http://schemas.openxmlformats.org/drawingml/2006/main" name="Тема Office">
  <a:themeElements>
    <a:clrScheme name="Другая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FFFFF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Composite</Template>
  <TotalTime>990</TotalTime>
  <Words>976</Words>
  <Application>Microsoft Office PowerPoint</Application>
  <PresentationFormat>Экран (4:3)</PresentationFormat>
  <Paragraphs>268</Paragraphs>
  <Slides>34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Тема Office</vt:lpstr>
      <vt:lpstr>ВИКТОРИНА о защите персональных данных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ВИКТОРИНА</dc:title>
  <dc:creator>Долгушин Андрей Б.</dc:creator>
  <cp:lastModifiedBy>СШ20</cp:lastModifiedBy>
  <cp:revision>156</cp:revision>
  <dcterms:created xsi:type="dcterms:W3CDTF">2019-09-12T11:52:25Z</dcterms:created>
  <dcterms:modified xsi:type="dcterms:W3CDTF">2024-02-28T14:25:53Z</dcterms:modified>
</cp:coreProperties>
</file>