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71" r:id="rId9"/>
    <p:sldId id="276" r:id="rId10"/>
    <p:sldId id="272" r:id="rId11"/>
    <p:sldId id="277" r:id="rId12"/>
    <p:sldId id="278" r:id="rId13"/>
    <p:sldId id="273" r:id="rId14"/>
    <p:sldId id="275" r:id="rId15"/>
    <p:sldId id="274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28.03.2023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>Методы </a:t>
            </a:r>
            <a:r>
              <a:rPr lang="ru-RU" dirty="0" smtClean="0"/>
              <a:t>и приёмы формирования письма у младших школьников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59516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r"/>
            <a:r>
              <a:rPr lang="ru-RU" dirty="0" smtClean="0"/>
              <a:t>Учитель начальных классов</a:t>
            </a:r>
          </a:p>
          <a:p>
            <a:pPr algn="r"/>
            <a:r>
              <a:rPr lang="ru-RU" dirty="0" smtClean="0"/>
              <a:t>МКОУ «Гимназия»</a:t>
            </a:r>
          </a:p>
          <a:p>
            <a:pPr algn="r"/>
            <a:r>
              <a:rPr lang="ru-RU" dirty="0" smtClean="0"/>
              <a:t>Рязанова Е.В.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2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Из опыта работы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Перед классом все стараются красиво написать</a:t>
            </a:r>
            <a:r>
              <a:rPr lang="ru-RU" dirty="0" smtClean="0"/>
              <a:t>.</a:t>
            </a:r>
          </a:p>
          <a:p>
            <a:pPr marL="82296" indent="0">
              <a:buNone/>
            </a:pPr>
            <a:endParaRPr lang="ru-RU" dirty="0" smtClean="0"/>
          </a:p>
          <a:p>
            <a:r>
              <a:rPr lang="ru-RU" dirty="0" smtClean="0"/>
              <a:t>Разбор ошибочного написания: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и класс, и сам ученик видят, что не получилось;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обсуждают как должно быть;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и</a:t>
            </a:r>
            <a:r>
              <a:rPr lang="ru-RU" dirty="0" smtClean="0"/>
              <a:t>справляют ошибки.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289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Из опыта работы</a:t>
            </a:r>
            <a:endParaRPr lang="ru-RU" b="1" dirty="0"/>
          </a:p>
        </p:txBody>
      </p:sp>
      <p:pic>
        <p:nvPicPr>
          <p:cNvPr id="4099" name="Picture 3" descr="C:\Users\Елена\Documents\Опыт работы\Каллиграфия\фото\4434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5696" y="1628800"/>
            <a:ext cx="6552728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0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Из опыта работы</a:t>
            </a:r>
            <a:endParaRPr lang="ru-RU" b="1" dirty="0"/>
          </a:p>
        </p:txBody>
      </p:sp>
      <p:pic>
        <p:nvPicPr>
          <p:cNvPr id="5122" name="Picture 2" descr="C:\Users\Елена\Documents\Опыт работы\Каллиграфия\фото\4432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3648" y="1628800"/>
            <a:ext cx="331236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Елена\Documents\Опыт работы\Каллиграфия\фото\4433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1628800"/>
            <a:ext cx="3384376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02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Из опыта работы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8064896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Конкурс по каллиграфии</a:t>
            </a:r>
          </a:p>
          <a:p>
            <a:r>
              <a:rPr lang="ru-RU" dirty="0" smtClean="0"/>
              <a:t>Небольшое домашнее упражнение ученики пишут на листочках.</a:t>
            </a:r>
          </a:p>
          <a:p>
            <a:r>
              <a:rPr lang="ru-RU" dirty="0" smtClean="0"/>
              <a:t>На следующий день вывешивают на доску свои работы.</a:t>
            </a:r>
          </a:p>
          <a:p>
            <a:r>
              <a:rPr lang="ru-RU" dirty="0" smtClean="0"/>
              <a:t>Внимательно рассматривают выставку, обсуждают между собой, интересуются моим мнением.</a:t>
            </a:r>
          </a:p>
          <a:p>
            <a:r>
              <a:rPr lang="ru-RU" dirty="0" smtClean="0"/>
              <a:t>Ждут награды.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8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лена\Documents\Опыт работы\Каллиграфия\фото\442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1772816"/>
            <a:ext cx="6696744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Из опыта работы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0634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Из опыта работы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Индивидуальная </a:t>
            </a:r>
            <a:r>
              <a:rPr lang="ru-RU" b="1" dirty="0" smtClean="0"/>
              <a:t>работа</a:t>
            </a:r>
          </a:p>
          <a:p>
            <a:pPr marL="0" indent="0" algn="ctr">
              <a:buNone/>
            </a:pPr>
            <a:endParaRPr lang="ru-RU" b="1" dirty="0" smtClean="0"/>
          </a:p>
          <a:p>
            <a:r>
              <a:rPr lang="ru-RU" dirty="0" smtClean="0"/>
              <a:t>У каждого ученика свои проблемы и </a:t>
            </a:r>
            <a:r>
              <a:rPr lang="ru-RU" dirty="0" smtClean="0"/>
              <a:t>трудности.</a:t>
            </a:r>
          </a:p>
          <a:p>
            <a:pPr marL="82296" indent="0">
              <a:buNone/>
            </a:pPr>
            <a:endParaRPr lang="ru-RU" dirty="0" smtClean="0"/>
          </a:p>
          <a:p>
            <a:r>
              <a:rPr lang="ru-RU" dirty="0" smtClean="0"/>
              <a:t>При любой возможности работаю с каждым индивидуально: на уроке, на перемене, в ГПД.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103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499176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Почерк должен быть удобочитаемым, чётким и по возможности красивым.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420888"/>
            <a:ext cx="7498080" cy="3827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этом проявляется  и культура самого пишущего и уважение к тому, кто будет читать написанное.</a:t>
            </a:r>
            <a:endParaRPr lang="ru-RU" sz="40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047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Письмо одно из наиболее </a:t>
            </a:r>
            <a:r>
              <a:rPr lang="ru-RU" b="1" dirty="0" smtClean="0"/>
              <a:t>комплексных</a:t>
            </a:r>
            <a:r>
              <a:rPr lang="ru-RU" dirty="0" smtClean="0"/>
              <a:t> умений, которые формируются в процессе обучения.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    Важнейшим элементом 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обучения    письму является формирование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графического навыка </a:t>
            </a: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</a:rPr>
              <a:t>письма</a:t>
            </a:r>
            <a:endParaRPr lang="ru-RU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1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Методы формирования навыков каллиграфического письма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Копировальный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(обведение написанных образцов)</a:t>
            </a:r>
          </a:p>
          <a:p>
            <a:r>
              <a:rPr lang="ru-RU" b="1" dirty="0" smtClean="0"/>
              <a:t>Линейный </a:t>
            </a:r>
          </a:p>
          <a:p>
            <a:pPr marL="0" indent="0">
              <a:buNone/>
            </a:pPr>
            <a:r>
              <a:rPr lang="ru-RU" dirty="0" smtClean="0"/>
              <a:t>(вспомогательная сетка)</a:t>
            </a:r>
            <a:endParaRPr lang="ru-RU" b="1" dirty="0" smtClean="0"/>
          </a:p>
          <a:p>
            <a:r>
              <a:rPr lang="ru-RU" b="1" dirty="0" smtClean="0"/>
              <a:t>Генетический </a:t>
            </a:r>
          </a:p>
          <a:p>
            <a:pPr marL="0" indent="0">
              <a:buNone/>
            </a:pPr>
            <a:r>
              <a:rPr lang="ru-RU" dirty="0" smtClean="0"/>
              <a:t>( от простого к сложному)</a:t>
            </a:r>
            <a:endParaRPr lang="ru-RU" b="1" dirty="0" smtClean="0"/>
          </a:p>
          <a:p>
            <a:r>
              <a:rPr lang="ru-RU" b="1" dirty="0" smtClean="0"/>
              <a:t>Ритмический или тактический  </a:t>
            </a:r>
          </a:p>
          <a:p>
            <a:pPr marL="0" indent="0">
              <a:buNone/>
            </a:pPr>
            <a:r>
              <a:rPr lang="ru-RU" dirty="0" smtClean="0"/>
              <a:t>( письмо под счет)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7690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Приёмы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Анализ формы буквы, соединения</a:t>
            </a:r>
          </a:p>
          <a:p>
            <a:r>
              <a:rPr lang="ru-RU" dirty="0" smtClean="0"/>
              <a:t>Показ учителем на доске</a:t>
            </a:r>
          </a:p>
          <a:p>
            <a:r>
              <a:rPr lang="ru-RU" dirty="0" smtClean="0"/>
              <a:t>Копирование</a:t>
            </a:r>
          </a:p>
          <a:p>
            <a:r>
              <a:rPr lang="ru-RU" dirty="0" smtClean="0"/>
              <a:t>Списывание с готового образца</a:t>
            </a:r>
          </a:p>
          <a:p>
            <a:r>
              <a:rPr lang="ru-RU" dirty="0" smtClean="0"/>
              <a:t>Воображаемое письмо или письмо в воздухе</a:t>
            </a:r>
          </a:p>
          <a:p>
            <a:r>
              <a:rPr lang="ru-RU" dirty="0" smtClean="0"/>
              <a:t>Письмо под счет</a:t>
            </a:r>
          </a:p>
          <a:p>
            <a:r>
              <a:rPr lang="ru-RU" dirty="0" smtClean="0"/>
              <a:t>Показ ошибочного написания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3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Проблема актуальна с точки зрения следующих позиций: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небрежное письмо ведет к орфографическим ошибкам;</a:t>
            </a:r>
          </a:p>
          <a:p>
            <a:r>
              <a:rPr lang="ru-RU" dirty="0"/>
              <a:t>п</a:t>
            </a:r>
            <a:r>
              <a:rPr lang="ru-RU" dirty="0" smtClean="0"/>
              <a:t>лохое  неаккуратное письмо отнимает много времени у проверяющих;</a:t>
            </a:r>
          </a:p>
          <a:p>
            <a:r>
              <a:rPr lang="ru-RU" dirty="0"/>
              <a:t>у</a:t>
            </a:r>
            <a:r>
              <a:rPr lang="ru-RU" dirty="0" smtClean="0"/>
              <a:t> проверяющих складывается впечатление о пишущем, как о неграмотном, небрежном человеке.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9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Современные подходы к формированию каллиграфического навыка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992888" cy="4281339"/>
          </a:xfrm>
        </p:spPr>
        <p:txBody>
          <a:bodyPr>
            <a:normAutofit/>
          </a:bodyPr>
          <a:lstStyle/>
          <a:p>
            <a:endParaRPr lang="ru-RU" sz="4300" dirty="0" smtClean="0"/>
          </a:p>
          <a:p>
            <a:r>
              <a:rPr lang="ru-RU" sz="4300" dirty="0" smtClean="0"/>
              <a:t>«</a:t>
            </a:r>
            <a:r>
              <a:rPr lang="ru-RU" sz="3600" dirty="0" smtClean="0"/>
              <a:t>Письмо с секретом» </a:t>
            </a:r>
            <a:r>
              <a:rPr lang="ru-RU" sz="3600" dirty="0" err="1" smtClean="0"/>
              <a:t>В.А.Илюхиной</a:t>
            </a:r>
            <a:endParaRPr lang="ru-RU" sz="3600" dirty="0" smtClean="0"/>
          </a:p>
          <a:p>
            <a:r>
              <a:rPr lang="ru-RU" sz="3600" dirty="0" smtClean="0"/>
              <a:t>Технология обучения </a:t>
            </a:r>
            <a:r>
              <a:rPr lang="ru-RU" sz="3600" dirty="0" err="1" smtClean="0"/>
              <a:t>Е.Н.Потаповой</a:t>
            </a:r>
            <a:endParaRPr lang="ru-RU" sz="3600" dirty="0" smtClean="0"/>
          </a:p>
          <a:p>
            <a:r>
              <a:rPr lang="ru-RU" sz="3600" dirty="0" smtClean="0"/>
              <a:t>Тактированное письмо </a:t>
            </a:r>
            <a:r>
              <a:rPr lang="ru-RU" sz="3600" dirty="0" err="1" smtClean="0"/>
              <a:t>М.М.Безруких</a:t>
            </a:r>
            <a:endParaRPr lang="ru-RU" sz="3600" dirty="0" smtClean="0"/>
          </a:p>
          <a:p>
            <a:r>
              <a:rPr lang="ru-RU" sz="3600" dirty="0" smtClean="0"/>
              <a:t>Методика </a:t>
            </a:r>
            <a:r>
              <a:rPr lang="ru-RU" sz="3600" dirty="0" err="1" smtClean="0"/>
              <a:t>Н.Г.Агарковой</a:t>
            </a:r>
            <a:endParaRPr lang="ru-RU" sz="36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0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Критерии развития навыка письма: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dirty="0" smtClean="0"/>
          </a:p>
          <a:p>
            <a:r>
              <a:rPr lang="ru-RU" sz="4000" dirty="0" smtClean="0"/>
              <a:t>написание элементов;</a:t>
            </a:r>
          </a:p>
          <a:p>
            <a:r>
              <a:rPr lang="ru-RU" sz="4000" dirty="0"/>
              <a:t>в</a:t>
            </a:r>
            <a:r>
              <a:rPr lang="ru-RU" sz="4000" dirty="0" smtClean="0"/>
              <a:t>ысота букв;</a:t>
            </a:r>
          </a:p>
          <a:p>
            <a:r>
              <a:rPr lang="ru-RU" sz="4000" dirty="0"/>
              <a:t>н</a:t>
            </a:r>
            <a:r>
              <a:rPr lang="ru-RU" sz="4000" dirty="0" smtClean="0"/>
              <a:t>аклон;</a:t>
            </a:r>
          </a:p>
          <a:p>
            <a:r>
              <a:rPr lang="ru-RU" sz="4000" dirty="0"/>
              <a:t>с</a:t>
            </a:r>
            <a:r>
              <a:rPr lang="ru-RU" sz="4000" dirty="0" smtClean="0"/>
              <a:t>оединение;</a:t>
            </a:r>
          </a:p>
          <a:p>
            <a:r>
              <a:rPr lang="ru-RU" sz="4000" dirty="0"/>
              <a:t>р</a:t>
            </a:r>
            <a:r>
              <a:rPr lang="ru-RU" sz="4000" dirty="0" smtClean="0"/>
              <a:t>асстояние между словами.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1169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Из опыта работы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b="1" dirty="0" smtClean="0"/>
              <a:t>Показ на доске </a:t>
            </a:r>
            <a:r>
              <a:rPr lang="ru-RU" sz="3600" b="1" dirty="0" smtClean="0"/>
              <a:t>обучающимися</a:t>
            </a:r>
            <a:endParaRPr lang="ru-RU" sz="3600" b="1" dirty="0"/>
          </a:p>
          <a:p>
            <a:pPr marL="0" indent="0" algn="ctr">
              <a:buNone/>
            </a:pPr>
            <a:endParaRPr lang="ru-RU" sz="3600" b="1" dirty="0" smtClean="0"/>
          </a:p>
          <a:p>
            <a:r>
              <a:rPr lang="ru-RU" dirty="0" smtClean="0"/>
              <a:t>Выбираю тех учеников, которые плохо пишут в тетрадях.</a:t>
            </a:r>
          </a:p>
          <a:p>
            <a:r>
              <a:rPr lang="ru-RU" dirty="0" smtClean="0"/>
              <a:t>При проверке тетрадей составляю список с фамилиями и образцами.</a:t>
            </a:r>
          </a:p>
          <a:p>
            <a:r>
              <a:rPr lang="ru-RU" dirty="0" smtClean="0"/>
              <a:t>В начале урока эти ученики «проводят» минутку чистописания.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91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Из опыта работы</a:t>
            </a:r>
            <a:endParaRPr lang="ru-RU" b="1" dirty="0"/>
          </a:p>
        </p:txBody>
      </p:sp>
      <p:pic>
        <p:nvPicPr>
          <p:cNvPr id="3074" name="Picture 2" descr="C:\Users\Елена\Documents\Опыт работы\Каллиграфия\фото\4428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5656" y="1484784"/>
            <a:ext cx="684076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62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484</TotalTime>
  <Words>314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    Методы и приёмы формирования письма у младших школьников</vt:lpstr>
      <vt:lpstr>     Письмо одно из наиболее комплексных умений, которые формируются в процессе обучения.   </vt:lpstr>
      <vt:lpstr>Методы формирования навыков каллиграфического письма</vt:lpstr>
      <vt:lpstr>Приёмы</vt:lpstr>
      <vt:lpstr>Проблема актуальна с точки зрения следующих позиций:</vt:lpstr>
      <vt:lpstr>  Современные подходы к формированию каллиграфического навыка </vt:lpstr>
      <vt:lpstr> Критерии развития навыка письма:</vt:lpstr>
      <vt:lpstr>Из опыта работы</vt:lpstr>
      <vt:lpstr>Из опыта работы</vt:lpstr>
      <vt:lpstr>Из опыта работы</vt:lpstr>
      <vt:lpstr>Из опыта работы</vt:lpstr>
      <vt:lpstr>Из опыта работы</vt:lpstr>
      <vt:lpstr>Из опыта работы</vt:lpstr>
      <vt:lpstr>Из опыта работы</vt:lpstr>
      <vt:lpstr>Из опыта работы</vt:lpstr>
      <vt:lpstr> Почерк должен быть удобочитаемым, чётким и по возможности красивым.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56</cp:revision>
  <dcterms:created xsi:type="dcterms:W3CDTF">2019-10-29T16:05:49Z</dcterms:created>
  <dcterms:modified xsi:type="dcterms:W3CDTF">2023-03-28T16:30:20Z</dcterms:modified>
</cp:coreProperties>
</file>